
<file path=[Content_Types].xml><?xml version="1.0" encoding="utf-8"?>
<Types xmlns="http://schemas.openxmlformats.org/package/2006/content-types">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13716000" cx="24384000"/>
  <p:notesSz cx="6858000" cy="9144000"/>
  <p:embeddedFontLst>
    <p:embeddedFont>
      <p:font typeface="Roboto"/>
      <p:regular r:id="rId34"/>
      <p:bold r:id="rId35"/>
      <p:italic r:id="rId36"/>
      <p:boldItalic r:id="rId37"/>
    </p:embeddedFont>
    <p:embeddedFont>
      <p:font typeface="Lato"/>
      <p:regular r:id="rId38"/>
      <p:bold r:id="rId39"/>
      <p:italic r:id="rId40"/>
      <p:boldItalic r:id="rId41"/>
    </p:embeddedFont>
    <p:embeddedFont>
      <p:font typeface="Montserrat"/>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guide id="3" orient="horz" pos="864">
          <p15:clr>
            <a:srgbClr val="9AA0A6"/>
          </p15:clr>
        </p15:guide>
      </p15:sldGuideLst>
    </p:ext>
    <p:ext uri="http://customooxmlschemas.google.com/">
      <go:slidesCustomData xmlns:go="http://customooxmlschemas.google.com/" r:id="rId46" roundtripDataSignature="AMtx7mjdzXP2NNasEF48APvijHX9E2T6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 pos="86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italic.fntdata"/><Relationship Id="rId20" Type="http://schemas.openxmlformats.org/officeDocument/2006/relationships/slide" Target="slides/slide15.xml"/><Relationship Id="rId42" Type="http://schemas.openxmlformats.org/officeDocument/2006/relationships/font" Target="fonts/Montserrat-regular.fntdata"/><Relationship Id="rId41" Type="http://schemas.openxmlformats.org/officeDocument/2006/relationships/font" Target="fonts/Lato-boldItalic.fntdata"/><Relationship Id="rId22" Type="http://schemas.openxmlformats.org/officeDocument/2006/relationships/slide" Target="slides/slide17.xml"/><Relationship Id="rId44" Type="http://schemas.openxmlformats.org/officeDocument/2006/relationships/font" Target="fonts/Montserrat-italic.fntdata"/><Relationship Id="rId21" Type="http://schemas.openxmlformats.org/officeDocument/2006/relationships/slide" Target="slides/slide16.xml"/><Relationship Id="rId43" Type="http://schemas.openxmlformats.org/officeDocument/2006/relationships/font" Target="fonts/Montserrat-bold.fntdata"/><Relationship Id="rId24" Type="http://schemas.openxmlformats.org/officeDocument/2006/relationships/slide" Target="slides/slide19.xml"/><Relationship Id="rId46" Type="http://customschemas.google.com/relationships/presentationmetadata" Target="metadata"/><Relationship Id="rId23" Type="http://schemas.openxmlformats.org/officeDocument/2006/relationships/slide" Target="slides/slide18.xml"/><Relationship Id="rId45" Type="http://schemas.openxmlformats.org/officeDocument/2006/relationships/font" Target="fonts/Montserrat-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bold.fntdata"/><Relationship Id="rId12" Type="http://schemas.openxmlformats.org/officeDocument/2006/relationships/slide" Target="slides/slide7.xml"/><Relationship Id="rId34" Type="http://schemas.openxmlformats.org/officeDocument/2006/relationships/font" Target="fonts/Roboto-regular.fntdata"/><Relationship Id="rId15" Type="http://schemas.openxmlformats.org/officeDocument/2006/relationships/slide" Target="slides/slide10.xml"/><Relationship Id="rId37" Type="http://schemas.openxmlformats.org/officeDocument/2006/relationships/font" Target="fonts/Roboto-boldItalic.fntdata"/><Relationship Id="rId14" Type="http://schemas.openxmlformats.org/officeDocument/2006/relationships/slide" Target="slides/slide9.xml"/><Relationship Id="rId36" Type="http://schemas.openxmlformats.org/officeDocument/2006/relationships/font" Target="fonts/Roboto-italic.fntdata"/><Relationship Id="rId17" Type="http://schemas.openxmlformats.org/officeDocument/2006/relationships/slide" Target="slides/slide12.xml"/><Relationship Id="rId39" Type="http://schemas.openxmlformats.org/officeDocument/2006/relationships/font" Target="fonts/Lato-bold.fntdata"/><Relationship Id="rId16" Type="http://schemas.openxmlformats.org/officeDocument/2006/relationships/slide" Target="slides/slide11.xml"/><Relationship Id="rId38" Type="http://schemas.openxmlformats.org/officeDocument/2006/relationships/font" Target="fonts/Lato-regular.fntdata"/><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Sales</c:v>
                </c:pt>
              </c:strCache>
            </c:strRef>
          </c:tx>
          <c:spPr>
            <a:solidFill>
              <a:schemeClr val="accent1"/>
            </a:solidFill>
          </c:spPr>
          <c:dPt>
            <c:idx val="0"/>
            <c:bubble3D val="0"/>
            <c:spPr>
              <a:solidFill>
                <a:schemeClr val="accent4"/>
              </a:solidFill>
            </c:spPr>
            <c:extLst xmlns:c16r2="http://schemas.microsoft.com/office/drawing/2015/06/chart">
              <c:ext xmlns:c16="http://schemas.microsoft.com/office/drawing/2014/chart" uri="{C3380CC4-5D6E-409C-BE32-E72D297353CC}">
                <c16:uniqueId val="{00000001-2768-6B4D-B856-8C34CB1E926F}"/>
              </c:ext>
            </c:extLst>
          </c:dPt>
          <c:dPt>
            <c:idx val="1"/>
            <c:bubble3D val="0"/>
            <c:spPr>
              <a:solidFill>
                <a:schemeClr val="bg1"/>
              </a:solidFill>
            </c:spPr>
            <c:extLst xmlns:c16r2="http://schemas.microsoft.com/office/drawing/2015/06/chart">
              <c:ext xmlns:c16="http://schemas.microsoft.com/office/drawing/2014/chart" uri="{C3380CC4-5D6E-409C-BE32-E72D297353CC}">
                <c16:uniqueId val="{00000003-2768-6B4D-B856-8C34CB1E926F}"/>
              </c:ext>
            </c:extLst>
          </c:dPt>
          <c:cat>
            <c:strRef>
              <c:f>Лист1!$A$2:$A$5</c:f>
              <c:strCache>
                <c:ptCount val="2"/>
                <c:pt idx="0">
                  <c:v>A</c:v>
                </c:pt>
                <c:pt idx="1">
                  <c:v>B</c:v>
                </c:pt>
              </c:strCache>
            </c:strRef>
          </c:cat>
          <c:val>
            <c:numRef>
              <c:f>Лист1!$B$2:$B$5</c:f>
              <c:numCache>
                <c:formatCode>General</c:formatCode>
                <c:ptCount val="4"/>
                <c:pt idx="0">
                  <c:v>30.0</c:v>
                </c:pt>
                <c:pt idx="1">
                  <c:v>70.0</c:v>
                </c:pt>
              </c:numCache>
            </c:numRef>
          </c:val>
          <c:extLst xmlns:c16r2="http://schemas.microsoft.com/office/drawing/2015/06/chart">
            <c:ext xmlns:c16="http://schemas.microsoft.com/office/drawing/2014/chart" uri="{C3380CC4-5D6E-409C-BE32-E72D297353CC}">
              <c16:uniqueId val="{00000004-2768-6B4D-B856-8C34CB1E926F}"/>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effectLst>
      <a:innerShdw blurRad="114300">
        <a:prstClr val="black">
          <a:alpha val="60000"/>
        </a:prstClr>
      </a:innerShdw>
    </a:effectLst>
  </c:spPr>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fluencermarketinghub.com/influencer-marketing-2019-benchmark-report/"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hubspot.com/marketing/how-to-work-with-influencers" TargetMode="External"/><Relationship Id="rId3" Type="http://schemas.openxmlformats.org/officeDocument/2006/relationships/hyperlink" Target="https://blog.hubspot.com/marketing/how-to-work-with-influencers" TargetMode="External"/><Relationship Id="rId4" Type="http://schemas.openxmlformats.org/officeDocument/2006/relationships/hyperlink" Target="https://www.hubspot.com/marketing-statistics" TargetMode="External"/><Relationship Id="rId5" Type="http://schemas.openxmlformats.org/officeDocument/2006/relationships/hyperlink" Target="https://blog.hubspot.com/marketing/how-to-work-with-influencer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ffers.hubspot.com/how-to-determine-your-smart-marketing-goals?_ga=2.107373442.1408524093.1559570266-912267175.1497449915"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ocialmediatoday.com/news/8-marketing-metrics-to-focus-on-in-2020/579407/"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8822156985_0_2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8822156985_0_2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solidFill>
                  <a:srgbClr val="000000"/>
                </a:solidFill>
              </a:rPr>
              <a:t>When considering what type of campaign you’d like to run for a given project, consider the following factors. </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Influencer Marketing Campaign Variables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 Expertise: Does the content you are promoting or product you sell match with the influencer’s audience?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 Reach: Is this influencer present on the same channels and platforms as your audience? For example, if your target audience is in their teens, it may not be useful to reach out to an influencer whose main following is on LinkedIn.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 Demographic/Audience: Does your buyer persona match this influencer’s following? What does a typical follower of their audience look like?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 “Celebrity”/Notoriety: Is this influencer generally well-liked?</a:t>
            </a:r>
            <a:endParaRPr>
              <a:solidFill>
                <a:srgbClr val="000000"/>
              </a:solidFill>
            </a:endParaRPr>
          </a:p>
          <a:p>
            <a:pPr indent="0" lvl="0" marL="0" rtl="0" algn="l">
              <a:lnSpc>
                <a:spcPct val="100000"/>
              </a:lnSpc>
              <a:spcBef>
                <a:spcPts val="0"/>
              </a:spcBef>
              <a:spcAft>
                <a:spcPts val="0"/>
              </a:spcAft>
              <a:buSzPts val="1400"/>
              <a:buNone/>
            </a:pPr>
            <a:r>
              <a:t/>
            </a:r>
            <a:endParaRPr/>
          </a:p>
        </p:txBody>
      </p:sp>
      <p:sp>
        <p:nvSpPr>
          <p:cNvPr id="401" name="Google Shape;40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1. Drag &amp; drop image into placeholder.</a:t>
            </a:r>
            <a:endParaRPr/>
          </a:p>
          <a:p>
            <a:pPr indent="0" lvl="0" marL="0" rtl="0" algn="l">
              <a:lnSpc>
                <a:spcPct val="100000"/>
              </a:lnSpc>
              <a:spcBef>
                <a:spcPts val="0"/>
              </a:spcBef>
              <a:spcAft>
                <a:spcPts val="0"/>
              </a:spcAft>
              <a:buSzPts val="1400"/>
              <a:buNone/>
            </a:pPr>
            <a:r>
              <a:rPr lang="en-US"/>
              <a:t>2. Remove background from your photos for better performance (use photoshop or powerpoint ”remove background” option)</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87a0d2209a_3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g87a0d2209a_3_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solidFill>
                  <a:srgbClr val="000000"/>
                </a:solidFill>
              </a:rPr>
              <a:t>Influencer marketing is growing at an incredible pace, and for a good reason. Searches for influencer marketing have </a:t>
            </a:r>
            <a:r>
              <a:rPr lang="en-US" u="sng">
                <a:solidFill>
                  <a:srgbClr val="1155CC"/>
                </a:solidFill>
                <a:hlinkClick r:id="rId2"/>
              </a:rPr>
              <a:t>grown by 1500% in the past four years</a:t>
            </a:r>
            <a:r>
              <a:rPr lang="en-US">
                <a:solidFill>
                  <a:srgbClr val="000000"/>
                </a:solidFill>
              </a:rPr>
              <a:t>.</a:t>
            </a:r>
            <a:endParaRPr/>
          </a:p>
        </p:txBody>
      </p:sp>
      <p:sp>
        <p:nvSpPr>
          <p:cNvPr id="438" name="Google Shape;438;g87a0d2209a_3_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15000"/>
              </a:lnSpc>
              <a:spcBef>
                <a:spcPts val="0"/>
              </a:spcBef>
              <a:spcAft>
                <a:spcPts val="0"/>
              </a:spcAft>
              <a:buSzPts val="1200"/>
              <a:buFont typeface="Calibri"/>
              <a:buChar char="●"/>
            </a:pPr>
            <a:r>
              <a:rPr lang="en-US" u="sng">
                <a:solidFill>
                  <a:srgbClr val="1155CC"/>
                </a:solidFill>
                <a:hlinkClick r:id="rId2"/>
              </a:rPr>
              <a:t>80% of marketers</a:t>
            </a:r>
            <a:r>
              <a:rPr lang="en-US">
                <a:solidFill>
                  <a:srgbClr val="000000"/>
                </a:solidFill>
              </a:rPr>
              <a:t> have found that influencer marketing has been helpful in growing their business.</a:t>
            </a:r>
            <a:endParaRPr>
              <a:solidFill>
                <a:srgbClr val="000000"/>
              </a:solidFill>
            </a:endParaRPr>
          </a:p>
          <a:p>
            <a:pPr indent="-304800" lvl="0" marL="457200" rtl="0" algn="l">
              <a:lnSpc>
                <a:spcPct val="115000"/>
              </a:lnSpc>
              <a:spcBef>
                <a:spcPts val="0"/>
              </a:spcBef>
              <a:spcAft>
                <a:spcPts val="0"/>
              </a:spcAft>
              <a:buSzPts val="1200"/>
              <a:buFont typeface="Calibri"/>
              <a:buChar char="●"/>
            </a:pPr>
            <a:r>
              <a:rPr lang="en-US" u="sng">
                <a:solidFill>
                  <a:srgbClr val="1155CC"/>
                </a:solidFill>
                <a:hlinkClick r:id="rId3"/>
              </a:rPr>
              <a:t>71% of marketers</a:t>
            </a:r>
            <a:r>
              <a:rPr lang="en-US">
                <a:solidFill>
                  <a:srgbClr val="000000"/>
                </a:solidFill>
              </a:rPr>
              <a:t> find that influencer marketing leads are better quality than other lead generation sources.</a:t>
            </a:r>
            <a:endParaRPr>
              <a:solidFill>
                <a:srgbClr val="000000"/>
              </a:solidFill>
            </a:endParaRPr>
          </a:p>
          <a:p>
            <a:pPr indent="-304800" lvl="0" marL="457200" rtl="0" algn="l">
              <a:lnSpc>
                <a:spcPct val="115000"/>
              </a:lnSpc>
              <a:spcBef>
                <a:spcPts val="0"/>
              </a:spcBef>
              <a:spcAft>
                <a:spcPts val="0"/>
              </a:spcAft>
              <a:buSzPts val="1200"/>
              <a:buFont typeface="Calibri"/>
              <a:buChar char="●"/>
            </a:pPr>
            <a:r>
              <a:rPr lang="en-US" u="sng">
                <a:solidFill>
                  <a:srgbClr val="1155CC"/>
                </a:solidFill>
                <a:hlinkClick r:id="rId4"/>
              </a:rPr>
              <a:t>Over half of the online population</a:t>
            </a:r>
            <a:r>
              <a:rPr lang="en-US">
                <a:solidFill>
                  <a:srgbClr val="000000"/>
                </a:solidFill>
              </a:rPr>
              <a:t> follows a celebrity or influencer on social.</a:t>
            </a:r>
            <a:endParaRPr>
              <a:solidFill>
                <a:srgbClr val="000000"/>
              </a:solidFill>
            </a:endParaRPr>
          </a:p>
          <a:p>
            <a:pPr indent="-304800" lvl="0" marL="457200" rtl="0" algn="l">
              <a:lnSpc>
                <a:spcPct val="115000"/>
              </a:lnSpc>
              <a:spcBef>
                <a:spcPts val="0"/>
              </a:spcBef>
              <a:spcAft>
                <a:spcPts val="0"/>
              </a:spcAft>
              <a:buSzPts val="1200"/>
              <a:buFont typeface="Calibri"/>
              <a:buChar char="●"/>
            </a:pPr>
            <a:r>
              <a:rPr lang="en-US" u="sng">
                <a:solidFill>
                  <a:srgbClr val="1155CC"/>
                </a:solidFill>
                <a:hlinkClick r:id="rId5"/>
              </a:rPr>
              <a:t>49% of buyers</a:t>
            </a:r>
            <a:r>
              <a:rPr lang="en-US">
                <a:solidFill>
                  <a:srgbClr val="000000"/>
                </a:solidFill>
              </a:rPr>
              <a:t> rely on influencers for purchase decisions</a:t>
            </a:r>
            <a:endParaRPr>
              <a:solidFill>
                <a:srgbClr val="000000"/>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Google Shape;470;g8822156985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8822156985_0_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solidFill>
                  <a:srgbClr val="000000"/>
                </a:solidFill>
              </a:rPr>
              <a:t>Influencers have a highly engaged audience on social media, so access to them serves as a powerful marketing tool to boost qualified trac to your website. Influencers can help guide your audience to making a buying decision—their advice means a lot to their followers.</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Influencers can range from macro influencers and celebrities to niche, nano influencers with smaller social media followings. So, when you’re scrolling through Twitter and see someone with over 1,000 followers, how can you tell who is an “influencer”?</a:t>
            </a:r>
            <a:endParaRPr/>
          </a:p>
        </p:txBody>
      </p:sp>
      <p:sp>
        <p:nvSpPr>
          <p:cNvPr id="472" name="Google Shape;472;g8822156985_0_1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solidFill>
                  <a:srgbClr val="000000"/>
                </a:solidFill>
              </a:rPr>
              <a:t>Listen: Search platforms by hashtag, celebrity, or related topic. You’ll start to notice the same users’ posts and their engagement is consistent and organic with their followers. </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Find them in their space: Lots of photography and lifestyle influencers use online platforms that connect content creators with companies. You can also use LinkedIn, Twitter, Facebook, or Instagram to directly reach out to influencers who inspire you and align with your brand. Often a personal first touch from a social media manager will have more impact than outreach from your brand account. </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Use online resources and tools like Buzzstream and Buzzsumo oto find influencers in fields like tech, communications, retail, and more, as well as manage influencer campaigns. </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Analyze past performance: Take a look at an individual’s post performance across social media platforms. Does a certain influencer get 1 million likes on Facebook posts but is lacking on Instagram? Consider how and where you’d like to partner with them.</a:t>
            </a:r>
            <a:endParaRPr/>
          </a:p>
        </p:txBody>
      </p:sp>
      <p:sp>
        <p:nvSpPr>
          <p:cNvPr id="490" name="Google Shape;49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5" name="Shape 505"/>
        <p:cNvGrpSpPr/>
        <p:nvPr/>
      </p:nvGrpSpPr>
      <p:grpSpPr>
        <a:xfrm>
          <a:off x="0" y="0"/>
          <a:ext cx="0" cy="0"/>
          <a:chOff x="0" y="0"/>
          <a:chExt cx="0" cy="0"/>
        </a:xfrm>
      </p:grpSpPr>
      <p:sp>
        <p:nvSpPr>
          <p:cNvPr id="506" name="Google Shape;50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solidFill>
                  <a:srgbClr val="000000"/>
                </a:solidFill>
              </a:rPr>
              <a:t>Gary Vaynerchuk is best known for his work in digital marketing and social media, through New York–based VaynerMedia. Today, Gary has more than 12M combined followers across social media, producing content daily on Instagram, YouTube, Facebook, Twitter, LinkedIn, Snapchat, Spotify and more. Gary also hosts a global top 100 business podcast, The GaryVee Audio Experience, which features new episodes every day.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8822156985_0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8822156985_0_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solidFill>
                  <a:srgbClr val="000000"/>
                </a:solidFill>
              </a:rPr>
              <a:t>Clara Jones is a Registered Nurse who has a lifestyle blog and Instagram account. She partners with brands like TX Compression Socks, Figs scrubs, and other nursing and lifestyle brands to incorporate relevant products for her followers. Many niche professionals often share recommendations and favorite products. </a:t>
            </a:r>
            <a:endParaRPr/>
          </a:p>
        </p:txBody>
      </p:sp>
      <p:sp>
        <p:nvSpPr>
          <p:cNvPr id="526" name="Google Shape;526;g8822156985_0_5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5" name="Shape 535"/>
        <p:cNvGrpSpPr/>
        <p:nvPr/>
      </p:nvGrpSpPr>
      <p:grpSpPr>
        <a:xfrm>
          <a:off x="0" y="0"/>
          <a:ext cx="0" cy="0"/>
          <a:chOff x="0" y="0"/>
          <a:chExt cx="0" cy="0"/>
        </a:xfrm>
      </p:grpSpPr>
      <p:sp>
        <p:nvSpPr>
          <p:cNvPr id="536" name="Google Shape;53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1. Drag &amp; drop image into placeholder.</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4" name="Shape 564"/>
        <p:cNvGrpSpPr/>
        <p:nvPr/>
      </p:nvGrpSpPr>
      <p:grpSpPr>
        <a:xfrm>
          <a:off x="0" y="0"/>
          <a:ext cx="0" cy="0"/>
          <a:chOff x="0" y="0"/>
          <a:chExt cx="0" cy="0"/>
        </a:xfrm>
      </p:grpSpPr>
      <p:sp>
        <p:nvSpPr>
          <p:cNvPr id="565" name="Google Shape;56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solidFill>
                  <a:srgbClr val="000000"/>
                </a:solidFill>
                <a:highlight>
                  <a:srgbClr val="FFFF00"/>
                </a:highlight>
              </a:rPr>
              <a:t>Step One: Research</a:t>
            </a:r>
            <a:r>
              <a:rPr lang="en-US">
                <a:solidFill>
                  <a:srgbClr val="000000"/>
                </a:solidFill>
              </a:rPr>
              <a:t>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Determine where your audience lives. Start by analyzing the demographics of your social audiences as well as those of your competitors. Research common hashtags and explore the top influencers in your industry. Listen  to identify key social conversations and influencers discussing your brand, product or industry. Search through their followers and find an influencer whose size and rough budget aligns with your brand and goals.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Step Two: Outreach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Once you’ve identified some candidates, start your outreach. Follow or connect with people you respect and be honest about what you’re looking for. If you have influencer contacts, ask for an introduction or a warm hando. LinkedIn can be a great resource to find mutual connections to influencers in your field. </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1200"/>
              </a:spcBef>
              <a:spcAft>
                <a:spcPts val="0"/>
              </a:spcAft>
              <a:buSzPts val="1100"/>
              <a:buAutoNum type="alphaLcPeriod"/>
            </a:pPr>
            <a:r>
              <a:rPr lang="en-US" sz="1100">
                <a:solidFill>
                  <a:srgbClr val="000000"/>
                </a:solidFill>
                <a:latin typeface="Arial"/>
                <a:ea typeface="Arial"/>
                <a:cs typeface="Arial"/>
                <a:sym typeface="Arial"/>
              </a:rPr>
              <a:t>Create </a:t>
            </a:r>
            <a:r>
              <a:rPr lang="en-US" sz="1100">
                <a:solidFill>
                  <a:srgbClr val="222222"/>
                </a:solidFill>
                <a:highlight>
                  <a:schemeClr val="lt1"/>
                </a:highlight>
                <a:latin typeface="Roboto"/>
                <a:ea typeface="Roboto"/>
                <a:cs typeface="Roboto"/>
                <a:sym typeface="Roboto"/>
              </a:rPr>
              <a:t>key performance indicators</a:t>
            </a:r>
            <a:r>
              <a:rPr lang="en-US" sz="1100">
                <a:solidFill>
                  <a:srgbClr val="000000"/>
                </a:solidFill>
                <a:latin typeface="Arial"/>
                <a:ea typeface="Arial"/>
                <a:cs typeface="Arial"/>
                <a:sym typeface="Arial"/>
              </a:rPr>
              <a:t> that are widely accepted for your business and industry.</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SzPts val="1100"/>
              <a:buAutoNum type="alphaLcPeriod"/>
            </a:pPr>
            <a:r>
              <a:rPr lang="en-US" sz="1100">
                <a:solidFill>
                  <a:srgbClr val="000000"/>
                </a:solidFill>
                <a:latin typeface="Arial"/>
                <a:ea typeface="Arial"/>
                <a:cs typeface="Arial"/>
                <a:sym typeface="Arial"/>
              </a:rPr>
              <a:t>data to accurately measure growth.</a:t>
            </a:r>
            <a:endParaRPr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SzPts val="1100"/>
              <a:buAutoNum type="romanLcPeriod"/>
            </a:pPr>
            <a:r>
              <a:rPr lang="en-US" sz="1100">
                <a:solidFill>
                  <a:srgbClr val="000000"/>
                </a:solidFill>
                <a:latin typeface="Arial"/>
                <a:ea typeface="Arial"/>
                <a:cs typeface="Arial"/>
                <a:sym typeface="Arial"/>
              </a:rPr>
              <a:t>Make sure to know what the numbers mean. You will need to research benchmarks that are specific to your industry and that are updated for 2020. Social media benchmarks by industry are inconsistent. </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SzPts val="1100"/>
              <a:buAutoNum type="alphaLcPeriod"/>
            </a:pPr>
            <a:r>
              <a:rPr b="1" lang="en-US" sz="1100">
                <a:solidFill>
                  <a:srgbClr val="000000"/>
                </a:solidFill>
                <a:latin typeface="Arial"/>
                <a:ea typeface="Arial"/>
                <a:cs typeface="Arial"/>
                <a:sym typeface="Arial"/>
              </a:rPr>
              <a:t> </a:t>
            </a:r>
            <a:r>
              <a:rPr lang="en-US" sz="1100">
                <a:solidFill>
                  <a:srgbClr val="000000"/>
                </a:solidFill>
                <a:latin typeface="Arial"/>
                <a:ea typeface="Arial"/>
                <a:cs typeface="Arial"/>
                <a:sym typeface="Arial"/>
              </a:rPr>
              <a:t>To automate data from Google &amp; social media ads us tools such as Agency Analytics, Zoho, Google Data Studio. Double check data across platforms. Integrate CRM, email tool and website.</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SzPts val="1100"/>
              <a:buAutoNum type="alphaLcPeriod"/>
            </a:pPr>
            <a:r>
              <a:rPr lang="en-US" sz="1100">
                <a:solidFill>
                  <a:srgbClr val="000000"/>
                </a:solidFill>
                <a:latin typeface="Arial"/>
                <a:ea typeface="Arial"/>
                <a:cs typeface="Arial"/>
                <a:sym typeface="Arial"/>
              </a:rPr>
              <a:t> Report the performance of your campaigns. Set clear goals before you start and ways to report the success or ways to do better in the future. Such as RSVPs, ticket sales or how successful a campaign is generating leads. </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SzPts val="1100"/>
              <a:buAutoNum type="alphaLcPeriod"/>
            </a:pPr>
            <a:r>
              <a:rPr lang="en-US" sz="1100">
                <a:solidFill>
                  <a:srgbClr val="000000"/>
                </a:solidFill>
                <a:latin typeface="Arial"/>
                <a:ea typeface="Arial"/>
                <a:cs typeface="Arial"/>
                <a:sym typeface="Arial"/>
              </a:rPr>
              <a:t>Zoho provides a sales dashboard and insights to understand how your marketing and sales programs intersect. </a:t>
            </a:r>
            <a:endParaRPr/>
          </a:p>
          <a:p>
            <a:pPr indent="0" lvl="0" marL="0" rtl="0" algn="l">
              <a:lnSpc>
                <a:spcPct val="100000"/>
              </a:lnSpc>
              <a:spcBef>
                <a:spcPts val="120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9" name="Shape 589"/>
        <p:cNvGrpSpPr/>
        <p:nvPr/>
      </p:nvGrpSpPr>
      <p:grpSpPr>
        <a:xfrm>
          <a:off x="0" y="0"/>
          <a:ext cx="0" cy="0"/>
          <a:chOff x="0" y="0"/>
          <a:chExt cx="0" cy="0"/>
        </a:xfrm>
      </p:grpSpPr>
      <p:sp>
        <p:nvSpPr>
          <p:cNvPr id="590" name="Google Shape;590;g8822156985_0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8822156985_0_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g8822156985_0_7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4" name="Shape 604"/>
        <p:cNvGrpSpPr/>
        <p:nvPr/>
      </p:nvGrpSpPr>
      <p:grpSpPr>
        <a:xfrm>
          <a:off x="0" y="0"/>
          <a:ext cx="0" cy="0"/>
          <a:chOff x="0" y="0"/>
          <a:chExt cx="0" cy="0"/>
        </a:xfrm>
      </p:grpSpPr>
      <p:sp>
        <p:nvSpPr>
          <p:cNvPr id="605" name="Google Shape;60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6" name="Google Shape;606;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solidFill>
                  <a:srgbClr val="000000"/>
                </a:solidFill>
              </a:rPr>
              <a:t>Who is your target audience or buyer persona? Key demographic? Create a detailed campaign plan. If you’ll be using multiple influencers, use a common hashtag, like Trello’s recent #ReadySetGoal campaign.</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Work with the influencer to identify a timeline, goals or KPIs, and any requirements, legal restraints, or guidelines. Make sure your goals are SMART—specific, measurable, attainable, realistic, and time-bound. </a:t>
            </a:r>
            <a:r>
              <a:rPr lang="en-US" u="sng">
                <a:solidFill>
                  <a:srgbClr val="1155CC"/>
                </a:solidFill>
                <a:hlinkClick r:id="rId2"/>
              </a:rPr>
              <a:t>Here’s a free template for creating SMART goals</a:t>
            </a:r>
            <a:r>
              <a:rPr lang="en-US">
                <a:solidFill>
                  <a:srgbClr val="000000"/>
                </a:solidFill>
              </a:rPr>
              <a:t>.</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Create a contract detailing both the influencer’s deliverables and the agreed upon fee and payment timeline/method. This is a good opportunity to provide brand style guides, font files, brand colors, or any other resources they may need. Make sure you agree on messaging and give good examples of similar posts that inspire you and align with your brand.</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2" name="Shape 622"/>
        <p:cNvGrpSpPr/>
        <p:nvPr/>
      </p:nvGrpSpPr>
      <p:grpSpPr>
        <a:xfrm>
          <a:off x="0" y="0"/>
          <a:ext cx="0" cy="0"/>
          <a:chOff x="0" y="0"/>
          <a:chExt cx="0" cy="0"/>
        </a:xfrm>
      </p:grpSpPr>
      <p:sp>
        <p:nvSpPr>
          <p:cNvPr id="623" name="Google Shape;623;g8822156985_0_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g8822156985_0_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solidFill>
                  <a:srgbClr val="000000"/>
                </a:solidFill>
              </a:rPr>
              <a:t>When considering budget, consider the quality of the leads you’ll generate. Compare the cost-per-click, cost-per-lead, or cost-per-sale you spend on comparable programs like social media advertising or sponsored newsletters. Expect to pay more, as influencers’ followers are curated and less frequently targeted with ads than brand accounts, therefore more engaged and higher quality. </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When considering how much you’ll be paying influencers, most will have a certain price they charge per post or campaign. To get a gauge on how much you should be paying influencers at each level, first determine what type of influencer they are. Micro influencers typically charge $80-500 per post and macro or celebrity influencers charge between $3,000-500,000+ per post. Nano influencers are often looking for partnerships to help grow their brand and name. Many are happy to receive free products in exchange for a sponsored post.</a:t>
            </a:r>
            <a:endParaRPr>
              <a:solidFill>
                <a:srgbClr val="000000"/>
              </a:solidFill>
              <a:highlight>
                <a:srgbClr val="FFFF00"/>
              </a:highlight>
            </a:endParaRPr>
          </a:p>
          <a:p>
            <a:pPr indent="0" lvl="0" marL="0" rtl="0" algn="l">
              <a:lnSpc>
                <a:spcPct val="115000"/>
              </a:lnSpc>
              <a:spcBef>
                <a:spcPts val="0"/>
              </a:spcBef>
              <a:spcAft>
                <a:spcPts val="0"/>
              </a:spcAft>
              <a:buNone/>
            </a:pPr>
            <a:r>
              <a:t/>
            </a:r>
            <a:endParaRPr>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7" name="Shape 647"/>
        <p:cNvGrpSpPr/>
        <p:nvPr/>
      </p:nvGrpSpPr>
      <p:grpSpPr>
        <a:xfrm>
          <a:off x="0" y="0"/>
          <a:ext cx="0" cy="0"/>
          <a:chOff x="0" y="0"/>
          <a:chExt cx="0" cy="0"/>
        </a:xfrm>
      </p:grpSpPr>
      <p:sp>
        <p:nvSpPr>
          <p:cNvPr id="648" name="Google Shape;648;g8822156985_0_1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g8822156985_0_1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a:solidFill>
                  <a:srgbClr val="000000"/>
                </a:solidFill>
                <a:highlight>
                  <a:srgbClr val="FFFF00"/>
                </a:highlight>
              </a:rPr>
              <a:t>EXERCISE&gt;</a:t>
            </a:r>
            <a:endParaRPr b="1">
              <a:solidFill>
                <a:srgbClr val="000000"/>
              </a:solidFill>
              <a:highlight>
                <a:srgbClr val="FFFF00"/>
              </a:highlight>
            </a:endParaRPr>
          </a:p>
          <a:p>
            <a:pPr indent="0" lvl="0" marL="0" rtl="0" algn="l">
              <a:lnSpc>
                <a:spcPct val="115000"/>
              </a:lnSpc>
              <a:spcBef>
                <a:spcPts val="0"/>
              </a:spcBef>
              <a:spcAft>
                <a:spcPts val="0"/>
              </a:spcAft>
              <a:buNone/>
            </a:pPr>
            <a:r>
              <a:rPr b="1" lang="en-US">
                <a:solidFill>
                  <a:srgbClr val="000000"/>
                </a:solidFill>
                <a:highlight>
                  <a:srgbClr val="FFFF00"/>
                </a:highlight>
              </a:rPr>
              <a:t>Using the influencers you identified in the previous exercise, create a campaign outlining the campaign goal, messaging, branded hashtag and how the influencer will execute (Instagram post and stories, LinkedIn blog post, Tweets utilizing a trending  hashtag, etc.)</a:t>
            </a:r>
            <a:endParaRPr b="1">
              <a:solidFill>
                <a:srgbClr val="000000"/>
              </a:solidFill>
              <a:highlight>
                <a:srgbClr val="FFFF00"/>
              </a:highlight>
            </a:endParaRPr>
          </a:p>
          <a:p>
            <a:pPr indent="0" lvl="0" marL="0" rtl="0" algn="l">
              <a:lnSpc>
                <a:spcPct val="115000"/>
              </a:lnSpc>
              <a:spcBef>
                <a:spcPts val="0"/>
              </a:spcBef>
              <a:spcAft>
                <a:spcPts val="0"/>
              </a:spcAft>
              <a:buNone/>
            </a:pPr>
            <a:r>
              <a:t/>
            </a:r>
            <a:endParaRPr b="1">
              <a:solidFill>
                <a:srgbClr val="000000"/>
              </a:solidFill>
              <a:highlight>
                <a:srgbClr val="FFFF00"/>
              </a:highlight>
            </a:endParaRPr>
          </a:p>
          <a:p>
            <a:pPr indent="0" lvl="0" marL="0" rtl="0" algn="l">
              <a:lnSpc>
                <a:spcPct val="115000"/>
              </a:lnSpc>
              <a:spcBef>
                <a:spcPts val="0"/>
              </a:spcBef>
              <a:spcAft>
                <a:spcPts val="0"/>
              </a:spcAft>
              <a:buNone/>
            </a:pPr>
            <a:r>
              <a:rPr b="1" lang="en-US">
                <a:solidFill>
                  <a:srgbClr val="000000"/>
                </a:solidFill>
                <a:highlight>
                  <a:srgbClr val="FFFF00"/>
                </a:highlight>
              </a:rPr>
              <a:t>&lt;DISCUSSION&gt;</a:t>
            </a:r>
            <a:endParaRPr b="1">
              <a:solidFill>
                <a:srgbClr val="000000"/>
              </a:solidFill>
              <a:highlight>
                <a:srgbClr val="FFFF00"/>
              </a:highlight>
            </a:endParaRPr>
          </a:p>
          <a:p>
            <a:pPr indent="0" lvl="0" marL="0" rtl="0" algn="l">
              <a:lnSpc>
                <a:spcPct val="115000"/>
              </a:lnSpc>
              <a:spcBef>
                <a:spcPts val="0"/>
              </a:spcBef>
              <a:spcAft>
                <a:spcPts val="0"/>
              </a:spcAft>
              <a:buNone/>
            </a:pPr>
            <a:r>
              <a:rPr b="1" lang="en-US">
                <a:solidFill>
                  <a:srgbClr val="000000"/>
                </a:solidFill>
                <a:highlight>
                  <a:srgbClr val="FFFF00"/>
                </a:highlight>
              </a:rPr>
              <a:t>-Share your favorite campaign ideas, branded hashtags</a:t>
            </a:r>
            <a:endParaRPr b="1">
              <a:solidFill>
                <a:srgbClr val="000000"/>
              </a:solidFill>
              <a:highlight>
                <a:srgbClr val="FFFF00"/>
              </a:highlight>
            </a:endParaRPr>
          </a:p>
          <a:p>
            <a:pPr indent="0" lvl="0" marL="0" rtl="0" algn="l">
              <a:lnSpc>
                <a:spcPct val="115000"/>
              </a:lnSpc>
              <a:spcBef>
                <a:spcPts val="0"/>
              </a:spcBef>
              <a:spcAft>
                <a:spcPts val="0"/>
              </a:spcAft>
              <a:buNone/>
            </a:pPr>
            <a:r>
              <a:rPr b="1" lang="en-US">
                <a:solidFill>
                  <a:srgbClr val="000000"/>
                </a:solidFill>
                <a:highlight>
                  <a:srgbClr val="FFFF00"/>
                </a:highlight>
              </a:rPr>
              <a:t>-What were some of the challenges in creating your campaign?</a:t>
            </a:r>
            <a:endParaRPr b="1">
              <a:solidFill>
                <a:srgbClr val="000000"/>
              </a:solidFill>
              <a:highlight>
                <a:srgbClr val="FFFF00"/>
              </a:highlight>
            </a:endParaRPr>
          </a:p>
          <a:p>
            <a:pPr indent="0" lvl="0" marL="0" rtl="0" algn="l">
              <a:lnSpc>
                <a:spcPct val="115000"/>
              </a:lnSpc>
              <a:spcBef>
                <a:spcPts val="0"/>
              </a:spcBef>
              <a:spcAft>
                <a:spcPts val="0"/>
              </a:spcAft>
              <a:buNone/>
            </a:pPr>
            <a:r>
              <a:rPr b="1" lang="en-US">
                <a:solidFill>
                  <a:srgbClr val="000000"/>
                </a:solidFill>
                <a:highlight>
                  <a:srgbClr val="FFFF00"/>
                </a:highlight>
              </a:rPr>
              <a:t>-Does this give you a better understanding of who influencers are and how to work with them?</a:t>
            </a:r>
            <a:endParaRPr b="1">
              <a:solidFill>
                <a:srgbClr val="000000"/>
              </a:solidFill>
              <a:highlight>
                <a:srgbClr val="FFFF00"/>
              </a:highlight>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Google Shape;677;g8822156985_0_1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8822156985_0_1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solidFill>
                  <a:srgbClr val="000000"/>
                </a:solidFill>
              </a:rPr>
              <a:t>After a campaign or a post goes live, you’ll need to look out for these metrics. </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a:p>
            <a:pPr indent="0" lvl="0" marL="457200" rtl="0" algn="l">
              <a:lnSpc>
                <a:spcPct val="115000"/>
              </a:lnSpc>
              <a:spcBef>
                <a:spcPts val="0"/>
              </a:spcBef>
              <a:spcAft>
                <a:spcPts val="0"/>
              </a:spcAft>
              <a:buNone/>
            </a:pPr>
            <a:r>
              <a:rPr lang="en-US">
                <a:solidFill>
                  <a:srgbClr val="000000"/>
                </a:solidFill>
              </a:rPr>
              <a:t>• Engagement: this includes likes, shares, comments, reposts, and any other interaction with the post </a:t>
            </a:r>
            <a:endParaRPr>
              <a:solidFill>
                <a:srgbClr val="000000"/>
              </a:solidFill>
            </a:endParaRPr>
          </a:p>
          <a:p>
            <a:pPr indent="0" lvl="0" marL="457200" rtl="0" algn="l">
              <a:lnSpc>
                <a:spcPct val="115000"/>
              </a:lnSpc>
              <a:spcBef>
                <a:spcPts val="0"/>
              </a:spcBef>
              <a:spcAft>
                <a:spcPts val="0"/>
              </a:spcAft>
              <a:buNone/>
            </a:pPr>
            <a:r>
              <a:rPr lang="en-US">
                <a:solidFill>
                  <a:srgbClr val="000000"/>
                </a:solidFill>
              </a:rPr>
              <a:t>• Impressions: numbers of times a piece of content has been viewed. Can be considered as the “actual views” metric. </a:t>
            </a:r>
            <a:endParaRPr>
              <a:solidFill>
                <a:srgbClr val="000000"/>
              </a:solidFill>
            </a:endParaRPr>
          </a:p>
          <a:p>
            <a:pPr indent="0" lvl="0" marL="457200" rtl="0" algn="l">
              <a:lnSpc>
                <a:spcPct val="115000"/>
              </a:lnSpc>
              <a:spcBef>
                <a:spcPts val="0"/>
              </a:spcBef>
              <a:spcAft>
                <a:spcPts val="0"/>
              </a:spcAft>
              <a:buNone/>
            </a:pPr>
            <a:r>
              <a:rPr lang="en-US">
                <a:solidFill>
                  <a:srgbClr val="000000"/>
                </a:solidFill>
              </a:rPr>
              <a:t>• Reach: number of followers an influencer has on either on or all social media platforms combined. It is an indicator of audience size, which is helpful for marketers to forecast potential impressions. </a:t>
            </a:r>
            <a:endParaRPr>
              <a:solidFill>
                <a:srgbClr val="000000"/>
              </a:solidFill>
            </a:endParaRPr>
          </a:p>
          <a:p>
            <a:pPr indent="0" lvl="0" marL="457200" rtl="0" algn="l">
              <a:lnSpc>
                <a:spcPct val="115000"/>
              </a:lnSpc>
              <a:spcBef>
                <a:spcPts val="0"/>
              </a:spcBef>
              <a:spcAft>
                <a:spcPts val="0"/>
              </a:spcAft>
              <a:buNone/>
            </a:pPr>
            <a:r>
              <a:rPr lang="en-US">
                <a:solidFill>
                  <a:srgbClr val="000000"/>
                </a:solidFill>
              </a:rPr>
              <a:t>• Results/Resonance: how many people took action based on the post. This can be tracked using UTM tracking links. </a:t>
            </a:r>
            <a:endParaRPr/>
          </a:p>
        </p:txBody>
      </p:sp>
      <p:sp>
        <p:nvSpPr>
          <p:cNvPr id="679" name="Google Shape;679;g8822156985_0_15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2" name="Shape 692"/>
        <p:cNvGrpSpPr/>
        <p:nvPr/>
      </p:nvGrpSpPr>
      <p:grpSpPr>
        <a:xfrm>
          <a:off x="0" y="0"/>
          <a:ext cx="0" cy="0"/>
          <a:chOff x="0" y="0"/>
          <a:chExt cx="0" cy="0"/>
        </a:xfrm>
      </p:grpSpPr>
      <p:sp>
        <p:nvSpPr>
          <p:cNvPr id="693" name="Google Shape;693;g8822156985_0_1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g8822156985_0_1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1. Drag &amp; drop image into placeholder.</a:t>
            </a:r>
            <a:endParaRPr/>
          </a:p>
          <a:p>
            <a:pPr indent="0" lvl="0" marL="0" rtl="0" algn="l">
              <a:lnSpc>
                <a:spcPct val="100000"/>
              </a:lnSpc>
              <a:spcBef>
                <a:spcPts val="0"/>
              </a:spcBef>
              <a:spcAft>
                <a:spcPts val="0"/>
              </a:spcAft>
              <a:buSzPts val="1400"/>
              <a:buNone/>
            </a:pPr>
            <a:r>
              <a:rPr lang="en-US"/>
              <a:t>2. Remove background from your photos for better performance (use photoshop or powerpoint ”remove background” option)</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2" name="Shape 712"/>
        <p:cNvGrpSpPr/>
        <p:nvPr/>
      </p:nvGrpSpPr>
      <p:grpSpPr>
        <a:xfrm>
          <a:off x="0" y="0"/>
          <a:ext cx="0" cy="0"/>
          <a:chOff x="0" y="0"/>
          <a:chExt cx="0" cy="0"/>
        </a:xfrm>
      </p:grpSpPr>
      <p:sp>
        <p:nvSpPr>
          <p:cNvPr id="713" name="Google Shape;713;g8822156985_0_1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8822156985_0_1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solidFill>
                  <a:srgbClr val="000000"/>
                </a:solidFill>
              </a:rPr>
              <a:t>Dos</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-Do pay influencers on time and within the agreed upon payment period terms. Creating and maintaining a good relationship is crucial for the success of the campaign.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-Do give helpful feedback and provide as much data as possible to the influencer.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-Do use mutually beneficial goals that are agreed upon before the campaign starts.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-Do send thoughtful gifts and thank you notes following successful campaigns or as an intro.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-Do interact with them frequently and organically on social media.</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Don’ts</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-Don’t try to force your product or brand on an influencer whose audience doesn’t align with yours. This will only hurt both parties and be a waste of money.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-Don’t go rogue and run a campaign without a proper tracking setup. It’ll be a challenge to try to associate sales with the influencer’s work after the fact. </a:t>
            </a:r>
            <a:endParaRPr>
              <a:solidFill>
                <a:srgbClr val="000000"/>
              </a:solidFill>
            </a:endParaRPr>
          </a:p>
        </p:txBody>
      </p:sp>
      <p:sp>
        <p:nvSpPr>
          <p:cNvPr id="715" name="Google Shape;715;g8822156985_0_19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1" name="Shape 731"/>
        <p:cNvGrpSpPr/>
        <p:nvPr/>
      </p:nvGrpSpPr>
      <p:grpSpPr>
        <a:xfrm>
          <a:off x="0" y="0"/>
          <a:ext cx="0" cy="0"/>
          <a:chOff x="0" y="0"/>
          <a:chExt cx="0" cy="0"/>
        </a:xfrm>
      </p:grpSpPr>
      <p:sp>
        <p:nvSpPr>
          <p:cNvPr id="732" name="Google Shape;73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3" name="Google Shape;733;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1. Drag &amp; drop image into placeholder.</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4" name="Shape 744"/>
        <p:cNvGrpSpPr/>
        <p:nvPr/>
      </p:nvGrpSpPr>
      <p:grpSpPr>
        <a:xfrm>
          <a:off x="0" y="0"/>
          <a:ext cx="0" cy="0"/>
          <a:chOff x="0" y="0"/>
          <a:chExt cx="0" cy="0"/>
        </a:xfrm>
      </p:grpSpPr>
      <p:sp>
        <p:nvSpPr>
          <p:cNvPr id="745" name="Google Shape;745;g8822156985_0_2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8822156985_0_2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a:p>
        </p:txBody>
      </p:sp>
      <p:sp>
        <p:nvSpPr>
          <p:cNvPr id="747" name="Google Shape;747;g8822156985_0_2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883a76e46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883a76e466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g883a76e466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883a76e466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883a76e466_0_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400"/>
              </a:spcBef>
              <a:spcAft>
                <a:spcPts val="0"/>
              </a:spcAft>
              <a:buNone/>
            </a:pPr>
            <a:r>
              <a:rPr b="1" lang="en-US" sz="1300">
                <a:solidFill>
                  <a:srgbClr val="0A0A0A"/>
                </a:solidFill>
                <a:highlight>
                  <a:srgbClr val="FFFFFF"/>
                </a:highlight>
                <a:latin typeface="Georgia"/>
                <a:ea typeface="Georgia"/>
                <a:cs typeface="Georgia"/>
                <a:sym typeface="Georgia"/>
              </a:rPr>
              <a:t>Leads - </a:t>
            </a:r>
            <a:r>
              <a:rPr lang="en-US" sz="1100">
                <a:solidFill>
                  <a:srgbClr val="0A0A0A"/>
                </a:solidFill>
                <a:highlight>
                  <a:srgbClr val="FFFFFF"/>
                </a:highlight>
                <a:latin typeface="Georgia"/>
                <a:ea typeface="Georgia"/>
                <a:cs typeface="Georgia"/>
                <a:sym typeface="Georgia"/>
              </a:rPr>
              <a:t>Generating leads is one of the hardest and most important marketing tasks. Most of what marketing does is aimed at finding or producing leads - people that are potentially interested in your product and can be converted into paying customers. Tracking leads is the first thing you should be doing. It’s vital to both track the total number of leads generated per month and leads generated by each marketing channel (social media marketing, social advertising, search advertising, content marketing, email marketing, etc). </a:t>
            </a:r>
            <a:endParaRPr sz="1100">
              <a:solidFill>
                <a:srgbClr val="0A0A0A"/>
              </a:solidFill>
              <a:highlight>
                <a:srgbClr val="FFFFFF"/>
              </a:highlight>
              <a:latin typeface="Georgia"/>
              <a:ea typeface="Georgia"/>
              <a:cs typeface="Georgia"/>
              <a:sym typeface="Georgia"/>
            </a:endParaRPr>
          </a:p>
          <a:p>
            <a:pPr indent="0" lvl="0" marL="0" rtl="0" algn="l">
              <a:lnSpc>
                <a:spcPct val="115000"/>
              </a:lnSpc>
              <a:spcBef>
                <a:spcPts val="1400"/>
              </a:spcBef>
              <a:spcAft>
                <a:spcPts val="0"/>
              </a:spcAft>
              <a:buNone/>
            </a:pPr>
            <a:r>
              <a:rPr b="1" lang="en-US" sz="1300">
                <a:solidFill>
                  <a:srgbClr val="0A0A0A"/>
                </a:solidFill>
                <a:highlight>
                  <a:srgbClr val="FFFFFF"/>
                </a:highlight>
                <a:latin typeface="Georgia"/>
                <a:ea typeface="Georgia"/>
                <a:cs typeface="Georgia"/>
                <a:sym typeface="Georgia"/>
              </a:rPr>
              <a:t>Qualified leads - </a:t>
            </a:r>
            <a:r>
              <a:rPr lang="en-US" sz="1100">
                <a:solidFill>
                  <a:srgbClr val="0A0A0A"/>
                </a:solidFill>
                <a:highlight>
                  <a:srgbClr val="FFFFFF"/>
                </a:highlight>
                <a:latin typeface="Georgia"/>
                <a:ea typeface="Georgia"/>
                <a:cs typeface="Georgia"/>
                <a:sym typeface="Georgia"/>
              </a:rPr>
              <a:t>Measuring your 'qualified leads' is your next key step. Qualified leads are leads that you’ve seen some level of engagement from - they're no longer 'potentially' interested in your product, they’ve actually replied to your outreach, or engaged in any other way, and can now be transferred to your sales team. </a:t>
            </a:r>
            <a:endParaRPr sz="1100">
              <a:solidFill>
                <a:srgbClr val="0A0A0A"/>
              </a:solidFill>
              <a:highlight>
                <a:srgbClr val="FFFFFF"/>
              </a:highlight>
              <a:latin typeface="Georgia"/>
              <a:ea typeface="Georgia"/>
              <a:cs typeface="Georgia"/>
              <a:sym typeface="Georgia"/>
            </a:endParaRPr>
          </a:p>
          <a:p>
            <a:pPr indent="0" lvl="0" marL="0" rtl="0" algn="l">
              <a:lnSpc>
                <a:spcPct val="115000"/>
              </a:lnSpc>
              <a:spcBef>
                <a:spcPts val="1400"/>
              </a:spcBef>
              <a:spcAft>
                <a:spcPts val="0"/>
              </a:spcAft>
              <a:buNone/>
            </a:pPr>
            <a:r>
              <a:rPr b="1" lang="en-US" sz="1300">
                <a:solidFill>
                  <a:srgbClr val="0A0A0A"/>
                </a:solidFill>
                <a:highlight>
                  <a:srgbClr val="FFFFFF"/>
                </a:highlight>
                <a:latin typeface="Georgia"/>
                <a:ea typeface="Georgia"/>
                <a:cs typeface="Georgia"/>
                <a:sym typeface="Georgia"/>
              </a:rPr>
              <a:t>Return on marketing investment (ROMI) - </a:t>
            </a:r>
            <a:r>
              <a:rPr lang="en-US" sz="1100">
                <a:solidFill>
                  <a:srgbClr val="0A0A0A"/>
                </a:solidFill>
                <a:highlight>
                  <a:srgbClr val="FFFFFF"/>
                </a:highlight>
                <a:latin typeface="Georgia"/>
                <a:ea typeface="Georgia"/>
                <a:cs typeface="Georgia"/>
                <a:sym typeface="Georgia"/>
              </a:rPr>
              <a:t>As is clear from its name, ROMI doesn’t differ a lot from the more well-known 'return on investment' (ROI) metric. But it focuses more specifically on marketing investment - the ROMI metric measures how much revenue a marketing campaign is generating compared to the cost of running that campaign. ROMI is calculated using this formula: </a:t>
            </a:r>
            <a:r>
              <a:rPr i="1" lang="en-US" sz="1100">
                <a:solidFill>
                  <a:srgbClr val="0A0A0A"/>
                </a:solidFill>
                <a:highlight>
                  <a:srgbClr val="FFFFFF"/>
                </a:highlight>
                <a:latin typeface="Georgia"/>
                <a:ea typeface="Georgia"/>
                <a:cs typeface="Georgia"/>
                <a:sym typeface="Georgia"/>
              </a:rPr>
              <a:t>ROMI = (income from marketing – cost of goods – marketing expenditures) / marketing expenditures) * 100.</a:t>
            </a:r>
            <a:endParaRPr i="1" sz="1100">
              <a:solidFill>
                <a:srgbClr val="0A0A0A"/>
              </a:solidFill>
              <a:highlight>
                <a:srgbClr val="FFFFFF"/>
              </a:highlight>
              <a:latin typeface="Georgia"/>
              <a:ea typeface="Georgia"/>
              <a:cs typeface="Georgia"/>
              <a:sym typeface="Georgia"/>
            </a:endParaRPr>
          </a:p>
          <a:p>
            <a:pPr indent="0" lvl="0" marL="0" rtl="0" algn="l">
              <a:lnSpc>
                <a:spcPct val="115000"/>
              </a:lnSpc>
              <a:spcBef>
                <a:spcPts val="1400"/>
              </a:spcBef>
              <a:spcAft>
                <a:spcPts val="0"/>
              </a:spcAft>
              <a:buNone/>
            </a:pPr>
            <a:r>
              <a:rPr b="1" lang="en-US" sz="1300">
                <a:solidFill>
                  <a:srgbClr val="0A0A0A"/>
                </a:solidFill>
                <a:highlight>
                  <a:srgbClr val="FFFFFF"/>
                </a:highlight>
                <a:latin typeface="Georgia"/>
                <a:ea typeface="Georgia"/>
                <a:cs typeface="Georgia"/>
                <a:sym typeface="Georgia"/>
              </a:rPr>
              <a:t>Referrals - </a:t>
            </a:r>
            <a:r>
              <a:rPr lang="en-US" sz="1100">
                <a:solidFill>
                  <a:srgbClr val="0A0A0A"/>
                </a:solidFill>
                <a:highlight>
                  <a:srgbClr val="FFFFFF"/>
                </a:highlight>
                <a:latin typeface="Georgia"/>
                <a:ea typeface="Georgia"/>
                <a:cs typeface="Georgia"/>
                <a:sym typeface="Georgia"/>
              </a:rPr>
              <a:t>Businesses often neglect tracking referrals, but it's an important consideration, especially in digital marketing. </a:t>
            </a:r>
            <a:endParaRPr sz="1100">
              <a:solidFill>
                <a:srgbClr val="0A0A0A"/>
              </a:solidFill>
              <a:highlight>
                <a:srgbClr val="FFFFFF"/>
              </a:highlight>
              <a:latin typeface="Georgia"/>
              <a:ea typeface="Georgia"/>
              <a:cs typeface="Georgia"/>
              <a:sym typeface="Georgia"/>
            </a:endParaRPr>
          </a:p>
          <a:p>
            <a:pPr indent="0" lvl="0" marL="0" rtl="0" algn="l">
              <a:lnSpc>
                <a:spcPct val="115000"/>
              </a:lnSpc>
              <a:spcBef>
                <a:spcPts val="1400"/>
              </a:spcBef>
              <a:spcAft>
                <a:spcPts val="0"/>
              </a:spcAft>
              <a:buNone/>
            </a:pPr>
            <a:r>
              <a:rPr b="1" lang="en-US" sz="1300">
                <a:solidFill>
                  <a:srgbClr val="0A0A0A"/>
                </a:solidFill>
                <a:highlight>
                  <a:srgbClr val="FFFFFF"/>
                </a:highlight>
                <a:latin typeface="Georgia"/>
                <a:ea typeface="Georgia"/>
                <a:cs typeface="Georgia"/>
                <a:sym typeface="Georgia"/>
              </a:rPr>
              <a:t>Brand awareness - </a:t>
            </a:r>
            <a:r>
              <a:rPr lang="en-US" sz="1100">
                <a:solidFill>
                  <a:srgbClr val="0A0A0A"/>
                </a:solidFill>
                <a:highlight>
                  <a:srgbClr val="FFFFFF"/>
                </a:highlight>
                <a:latin typeface="Georgia"/>
                <a:ea typeface="Georgia"/>
                <a:cs typeface="Georgia"/>
                <a:sym typeface="Georgia"/>
              </a:rPr>
              <a:t>Brand awareness is, essentially, the extent to which consumers are familiar with a particular brand. It might be one of the most vague metrics on this list, as it's hard to assess how many people have heard about the brand. But it can also be valuable, particularly when matched against competitor brands. </a:t>
            </a:r>
            <a:endParaRPr sz="1100">
              <a:solidFill>
                <a:srgbClr val="0A0A0A"/>
              </a:solidFill>
              <a:highlight>
                <a:srgbClr val="FFFFFF"/>
              </a:highlight>
              <a:latin typeface="Georgia"/>
              <a:ea typeface="Georgia"/>
              <a:cs typeface="Georgia"/>
              <a:sym typeface="Georgia"/>
            </a:endParaRPr>
          </a:p>
          <a:p>
            <a:pPr indent="0" lvl="0" marL="0" rtl="0" algn="l">
              <a:lnSpc>
                <a:spcPct val="115000"/>
              </a:lnSpc>
              <a:spcBef>
                <a:spcPts val="1400"/>
              </a:spcBef>
              <a:spcAft>
                <a:spcPts val="0"/>
              </a:spcAft>
              <a:buNone/>
            </a:pPr>
            <a:r>
              <a:rPr b="1" lang="en-US" sz="1300">
                <a:solidFill>
                  <a:srgbClr val="0A0A0A"/>
                </a:solidFill>
                <a:highlight>
                  <a:srgbClr val="FFFFFF"/>
                </a:highlight>
                <a:latin typeface="Georgia"/>
                <a:ea typeface="Georgia"/>
                <a:cs typeface="Georgia"/>
                <a:sym typeface="Georgia"/>
              </a:rPr>
              <a:t>Testimonials and reviews - </a:t>
            </a:r>
            <a:r>
              <a:rPr lang="en-US" sz="1100">
                <a:solidFill>
                  <a:srgbClr val="0A0A0A"/>
                </a:solidFill>
                <a:highlight>
                  <a:srgbClr val="FFFFFF"/>
                </a:highlight>
                <a:latin typeface="Georgia"/>
                <a:ea typeface="Georgia"/>
                <a:cs typeface="Georgia"/>
                <a:sym typeface="Georgia"/>
              </a:rPr>
              <a:t>Testimonials and reviews are also known as 'word-of-mouth marketing'. Every business should encourage reviews and testimonials - they can make or break your sales when a potential customer searches for your brand online. And, of course, these are also worth measuring.</a:t>
            </a:r>
            <a:endParaRPr sz="1100">
              <a:solidFill>
                <a:srgbClr val="0A0A0A"/>
              </a:solidFill>
              <a:highlight>
                <a:srgbClr val="FFFFFF"/>
              </a:highlight>
              <a:latin typeface="Georgia"/>
              <a:ea typeface="Georgia"/>
              <a:cs typeface="Georgia"/>
              <a:sym typeface="Georgia"/>
            </a:endParaRPr>
          </a:p>
          <a:p>
            <a:pPr indent="0" lvl="0" marL="0" rtl="0" algn="l">
              <a:lnSpc>
                <a:spcPct val="115000"/>
              </a:lnSpc>
              <a:spcBef>
                <a:spcPts val="1400"/>
              </a:spcBef>
              <a:spcAft>
                <a:spcPts val="0"/>
              </a:spcAft>
              <a:buNone/>
            </a:pPr>
            <a:r>
              <a:rPr b="1" lang="en-US" sz="1300">
                <a:solidFill>
                  <a:srgbClr val="0A0A0A"/>
                </a:solidFill>
                <a:highlight>
                  <a:srgbClr val="FFFFFF"/>
                </a:highlight>
                <a:latin typeface="Georgia"/>
                <a:ea typeface="Georgia"/>
                <a:cs typeface="Georgia"/>
                <a:sym typeface="Georgia"/>
              </a:rPr>
              <a:t>Cost of customer acquisition (CAC) - </a:t>
            </a:r>
            <a:r>
              <a:rPr lang="en-US" sz="1100">
                <a:solidFill>
                  <a:srgbClr val="0A0A0A"/>
                </a:solidFill>
                <a:highlight>
                  <a:srgbClr val="FFFFFF"/>
                </a:highlight>
                <a:latin typeface="Georgia"/>
                <a:ea typeface="Georgia"/>
                <a:cs typeface="Georgia"/>
                <a:sym typeface="Georgia"/>
              </a:rPr>
              <a:t>Cost of customer acquisition looks at how much it costs, on average, to convert a lead into a customer. It’s another metric, in addition to ROMI, that can help you avoid wasting money on marketing campaigns which simply don’t deliver. CAC is calculated with the formula:  </a:t>
            </a:r>
            <a:r>
              <a:rPr i="1" lang="en-US" sz="1100">
                <a:solidFill>
                  <a:srgbClr val="0A0A0A"/>
                </a:solidFill>
                <a:highlight>
                  <a:srgbClr val="FFFFFF"/>
                </a:highlight>
                <a:latin typeface="Georgia"/>
                <a:ea typeface="Georgia"/>
                <a:cs typeface="Georgia"/>
                <a:sym typeface="Georgia"/>
              </a:rPr>
              <a:t>Amount spent on lead generation / Number of new customers as a result of lead generation = Cost of customer acquisition</a:t>
            </a:r>
            <a:endParaRPr i="1" sz="1100">
              <a:solidFill>
                <a:srgbClr val="0A0A0A"/>
              </a:solidFill>
              <a:highlight>
                <a:srgbClr val="FFFFFF"/>
              </a:highlight>
              <a:latin typeface="Georgia"/>
              <a:ea typeface="Georgia"/>
              <a:cs typeface="Georgia"/>
              <a:sym typeface="Georgia"/>
            </a:endParaRPr>
          </a:p>
          <a:p>
            <a:pPr indent="0" lvl="0" marL="0" rtl="0" algn="l">
              <a:lnSpc>
                <a:spcPct val="115000"/>
              </a:lnSpc>
              <a:spcBef>
                <a:spcPts val="1400"/>
              </a:spcBef>
              <a:spcAft>
                <a:spcPts val="0"/>
              </a:spcAft>
              <a:buNone/>
            </a:pPr>
            <a:r>
              <a:rPr b="1" lang="en-US" sz="1300">
                <a:solidFill>
                  <a:srgbClr val="0A0A0A"/>
                </a:solidFill>
                <a:highlight>
                  <a:srgbClr val="FFFFFF"/>
                </a:highlight>
                <a:latin typeface="Georgia"/>
                <a:ea typeface="Georgia"/>
                <a:cs typeface="Georgia"/>
                <a:sym typeface="Georgia"/>
              </a:rPr>
              <a:t>Customer lifetime value (CLV) - </a:t>
            </a:r>
            <a:r>
              <a:rPr lang="en-US" sz="1100">
                <a:solidFill>
                  <a:srgbClr val="0A0A0A"/>
                </a:solidFill>
                <a:highlight>
                  <a:srgbClr val="FFFFFF"/>
                </a:highlight>
                <a:latin typeface="Georgia"/>
                <a:ea typeface="Georgia"/>
                <a:cs typeface="Georgia"/>
                <a:sym typeface="Georgia"/>
              </a:rPr>
              <a:t>Customer lifetime value shows how much revenue each customer brings to your business, not just with every purchase, but throughout your whole relationship. CLV shows how many customers you need to break even, and to make profit. </a:t>
            </a:r>
            <a:r>
              <a:rPr lang="en-US" sz="1100">
                <a:solidFill>
                  <a:srgbClr val="0A0A0A"/>
                </a:solidFill>
                <a:highlight>
                  <a:srgbClr val="FFFFFF"/>
                </a:highlight>
                <a:latin typeface="Georgia"/>
                <a:ea typeface="Georgia"/>
                <a:cs typeface="Georgia"/>
                <a:sym typeface="Georgia"/>
              </a:rPr>
              <a:t>I</a:t>
            </a:r>
            <a:r>
              <a:rPr lang="en-US" sz="1100">
                <a:solidFill>
                  <a:srgbClr val="0A0A0A"/>
                </a:solidFill>
                <a:highlight>
                  <a:srgbClr val="FFFFFF"/>
                </a:highlight>
                <a:latin typeface="Georgia"/>
                <a:ea typeface="Georgia"/>
                <a:cs typeface="Georgia"/>
                <a:sym typeface="Georgia"/>
              </a:rPr>
              <a:t>ncreasing customer lifetime value is important, as it's usually cheaper to keep an existing customer than it is to convert a new one. The simplest formula to measure CLV is the following: </a:t>
            </a:r>
            <a:r>
              <a:rPr i="1" lang="en-US" sz="1100">
                <a:solidFill>
                  <a:srgbClr val="0A0A0A"/>
                </a:solidFill>
                <a:highlight>
                  <a:srgbClr val="FFFFFF"/>
                </a:highlight>
                <a:latin typeface="Georgia"/>
                <a:ea typeface="Georgia"/>
                <a:cs typeface="Georgia"/>
                <a:sym typeface="Georgia"/>
              </a:rPr>
              <a:t>Customer revenue per year x Duration of the relationship in years - Total costs of acquiring and serving the customer = SLV</a:t>
            </a:r>
            <a:endParaRPr i="1" sz="1100">
              <a:solidFill>
                <a:srgbClr val="0A0A0A"/>
              </a:solidFill>
              <a:highlight>
                <a:srgbClr val="FFFFFF"/>
              </a:highlight>
              <a:latin typeface="Georgia"/>
              <a:ea typeface="Georgia"/>
              <a:cs typeface="Georgia"/>
              <a:sym typeface="Georgia"/>
            </a:endParaRPr>
          </a:p>
          <a:p>
            <a:pPr indent="0" lvl="0" marL="0" rtl="0" algn="l">
              <a:lnSpc>
                <a:spcPct val="115000"/>
              </a:lnSpc>
              <a:spcBef>
                <a:spcPts val="1400"/>
              </a:spcBef>
              <a:spcAft>
                <a:spcPts val="0"/>
              </a:spcAft>
              <a:buNone/>
            </a:pPr>
            <a:r>
              <a:t/>
            </a:r>
            <a:endParaRPr i="1" sz="1100">
              <a:solidFill>
                <a:srgbClr val="0A0A0A"/>
              </a:solidFill>
              <a:highlight>
                <a:srgbClr val="FFFFFF"/>
              </a:highlight>
              <a:latin typeface="Georgia"/>
              <a:ea typeface="Georgia"/>
              <a:cs typeface="Georgia"/>
              <a:sym typeface="Georgia"/>
            </a:endParaRPr>
          </a:p>
          <a:p>
            <a:pPr indent="0" lvl="0" marL="0" rtl="0" algn="l">
              <a:lnSpc>
                <a:spcPct val="115000"/>
              </a:lnSpc>
              <a:spcBef>
                <a:spcPts val="1400"/>
              </a:spcBef>
              <a:spcAft>
                <a:spcPts val="0"/>
              </a:spcAft>
              <a:buNone/>
            </a:pPr>
            <a:r>
              <a:rPr lang="en-US" sz="1100" u="sng">
                <a:solidFill>
                  <a:schemeClr val="hlink"/>
                </a:solidFill>
                <a:latin typeface="Arial"/>
                <a:ea typeface="Arial"/>
                <a:cs typeface="Arial"/>
                <a:sym typeface="Arial"/>
                <a:hlinkClick r:id="rId2"/>
              </a:rPr>
              <a:t>https://www.socialmediatoday.com/news/8-marketing-metrics-to-focus-on-in-2020/579407/</a:t>
            </a:r>
            <a:endParaRPr i="1" sz="1100">
              <a:solidFill>
                <a:srgbClr val="0A0A0A"/>
              </a:solidFill>
              <a:highlight>
                <a:srgbClr val="FFFFFF"/>
              </a:highlight>
              <a:latin typeface="Georgia"/>
              <a:ea typeface="Georgia"/>
              <a:cs typeface="Georgia"/>
              <a:sym typeface="Georgia"/>
            </a:endParaRPr>
          </a:p>
          <a:p>
            <a:pPr indent="0" lvl="0" marL="0" rtl="0" algn="l">
              <a:lnSpc>
                <a:spcPct val="115000"/>
              </a:lnSpc>
              <a:spcBef>
                <a:spcPts val="1400"/>
              </a:spcBef>
              <a:spcAft>
                <a:spcPts val="0"/>
              </a:spcAft>
              <a:buNone/>
            </a:pPr>
            <a:r>
              <a:t/>
            </a:r>
            <a:endParaRPr i="1" sz="1100">
              <a:solidFill>
                <a:srgbClr val="0A0A0A"/>
              </a:solidFill>
              <a:highlight>
                <a:srgbClr val="FFFFFF"/>
              </a:highlight>
              <a:latin typeface="Georgia"/>
              <a:ea typeface="Georgia"/>
              <a:cs typeface="Georgia"/>
              <a:sym typeface="Georgia"/>
            </a:endParaRPr>
          </a:p>
          <a:p>
            <a:pPr indent="0" lvl="0" marL="0" rtl="0" algn="l">
              <a:lnSpc>
                <a:spcPct val="115000"/>
              </a:lnSpc>
              <a:spcBef>
                <a:spcPts val="1400"/>
              </a:spcBef>
              <a:spcAft>
                <a:spcPts val="0"/>
              </a:spcAft>
              <a:buNone/>
            </a:pPr>
            <a:r>
              <a:t/>
            </a:r>
            <a:endParaRPr sz="1100">
              <a:solidFill>
                <a:srgbClr val="0A0A0A"/>
              </a:solidFill>
              <a:highlight>
                <a:srgbClr val="FFFFFF"/>
              </a:highlight>
              <a:latin typeface="Georgia"/>
              <a:ea typeface="Georgia"/>
              <a:cs typeface="Georgia"/>
              <a:sym typeface="Georgia"/>
            </a:endParaRPr>
          </a:p>
          <a:p>
            <a:pPr indent="0" lvl="0" marL="0" rtl="0" algn="l">
              <a:lnSpc>
                <a:spcPct val="115000"/>
              </a:lnSpc>
              <a:spcBef>
                <a:spcPts val="1400"/>
              </a:spcBef>
              <a:spcAft>
                <a:spcPts val="0"/>
              </a:spcAft>
              <a:buNone/>
            </a:pPr>
            <a:r>
              <a:t/>
            </a:r>
            <a:endParaRPr sz="1100">
              <a:solidFill>
                <a:srgbClr val="0A0A0A"/>
              </a:solidFill>
              <a:highlight>
                <a:srgbClr val="FFFFFF"/>
              </a:highlight>
              <a:latin typeface="Georgia"/>
              <a:ea typeface="Georgia"/>
              <a:cs typeface="Georgia"/>
              <a:sym typeface="Georgia"/>
            </a:endParaRPr>
          </a:p>
          <a:p>
            <a:pPr indent="0" lvl="0" marL="0" rtl="0" algn="l">
              <a:lnSpc>
                <a:spcPct val="115000"/>
              </a:lnSpc>
              <a:spcBef>
                <a:spcPts val="1400"/>
              </a:spcBef>
              <a:spcAft>
                <a:spcPts val="0"/>
              </a:spcAft>
              <a:buNone/>
            </a:pPr>
            <a:r>
              <a:t/>
            </a:r>
            <a:endParaRPr sz="1100">
              <a:solidFill>
                <a:srgbClr val="0A0A0A"/>
              </a:solidFill>
              <a:highlight>
                <a:srgbClr val="FFFFFF"/>
              </a:highlight>
              <a:latin typeface="Georgia"/>
              <a:ea typeface="Georgia"/>
              <a:cs typeface="Georgia"/>
              <a:sym typeface="Georgia"/>
            </a:endParaRPr>
          </a:p>
          <a:p>
            <a:pPr indent="0" lvl="0" marL="0" rtl="0" algn="l">
              <a:lnSpc>
                <a:spcPct val="115000"/>
              </a:lnSpc>
              <a:spcBef>
                <a:spcPts val="1400"/>
              </a:spcBef>
              <a:spcAft>
                <a:spcPts val="0"/>
              </a:spcAft>
              <a:buNone/>
            </a:pPr>
            <a:r>
              <a:t/>
            </a:r>
            <a:endParaRPr i="1" sz="1100">
              <a:solidFill>
                <a:srgbClr val="0A0A0A"/>
              </a:solidFill>
              <a:highlight>
                <a:srgbClr val="FFFFFF"/>
              </a:highlight>
              <a:latin typeface="Georgia"/>
              <a:ea typeface="Georgia"/>
              <a:cs typeface="Georgia"/>
              <a:sym typeface="Georgia"/>
            </a:endParaRPr>
          </a:p>
          <a:p>
            <a:pPr indent="0" lvl="0" marL="0" rtl="0" algn="l">
              <a:lnSpc>
                <a:spcPct val="115000"/>
              </a:lnSpc>
              <a:spcBef>
                <a:spcPts val="1400"/>
              </a:spcBef>
              <a:spcAft>
                <a:spcPts val="0"/>
              </a:spcAft>
              <a:buNone/>
            </a:pPr>
            <a:r>
              <a:t/>
            </a:r>
            <a:endParaRPr sz="1100">
              <a:solidFill>
                <a:srgbClr val="0A0A0A"/>
              </a:solidFill>
              <a:highlight>
                <a:srgbClr val="FFFFFF"/>
              </a:highlight>
              <a:latin typeface="Georgia"/>
              <a:ea typeface="Georgia"/>
              <a:cs typeface="Georgia"/>
              <a:sym typeface="Georgia"/>
            </a:endParaRPr>
          </a:p>
          <a:p>
            <a:pPr indent="0" lvl="0" marL="0" rtl="0" algn="l">
              <a:lnSpc>
                <a:spcPct val="115000"/>
              </a:lnSpc>
              <a:spcBef>
                <a:spcPts val="1400"/>
              </a:spcBef>
              <a:spcAft>
                <a:spcPts val="0"/>
              </a:spcAft>
              <a:buNone/>
            </a:pPr>
            <a:r>
              <a:t/>
            </a:r>
            <a:endParaRPr sz="1100">
              <a:solidFill>
                <a:srgbClr val="0A0A0A"/>
              </a:solidFill>
              <a:highlight>
                <a:srgbClr val="FFFFFF"/>
              </a:highlight>
              <a:latin typeface="Georgia"/>
              <a:ea typeface="Georgia"/>
              <a:cs typeface="Georgia"/>
              <a:sym typeface="Georgia"/>
            </a:endParaRPr>
          </a:p>
          <a:p>
            <a:pPr indent="0" lvl="0" marL="0" rtl="0" algn="l">
              <a:lnSpc>
                <a:spcPct val="140000"/>
              </a:lnSpc>
              <a:spcBef>
                <a:spcPts val="2300"/>
              </a:spcBef>
              <a:spcAft>
                <a:spcPts val="0"/>
              </a:spcAft>
              <a:buNone/>
            </a:pPr>
            <a:r>
              <a:t/>
            </a:r>
            <a:endParaRPr>
              <a:solidFill>
                <a:srgbClr val="3A3A40"/>
              </a:solidFill>
              <a:highlight>
                <a:srgbClr val="FFFFFF"/>
              </a:highlight>
              <a:latin typeface="Arial"/>
              <a:ea typeface="Arial"/>
              <a:cs typeface="Arial"/>
              <a:sym typeface="Arial"/>
            </a:endParaRPr>
          </a:p>
          <a:p>
            <a:pPr indent="0" lvl="0" marL="0" rtl="0" algn="l">
              <a:lnSpc>
                <a:spcPct val="140000"/>
              </a:lnSpc>
              <a:spcBef>
                <a:spcPts val="2300"/>
              </a:spcBef>
              <a:spcAft>
                <a:spcPts val="0"/>
              </a:spcAft>
              <a:buNone/>
            </a:pPr>
            <a:r>
              <a:t/>
            </a:r>
            <a:endParaRPr>
              <a:solidFill>
                <a:srgbClr val="3A3A40"/>
              </a:solidFill>
              <a:highlight>
                <a:srgbClr val="FFFFFF"/>
              </a:highlight>
              <a:latin typeface="Arial"/>
              <a:ea typeface="Arial"/>
              <a:cs typeface="Arial"/>
              <a:sym typeface="Arial"/>
            </a:endParaRPr>
          </a:p>
          <a:p>
            <a:pPr indent="0" lvl="0" marL="0" rtl="0" algn="l">
              <a:lnSpc>
                <a:spcPct val="140000"/>
              </a:lnSpc>
              <a:spcBef>
                <a:spcPts val="2300"/>
              </a:spcBef>
              <a:spcAft>
                <a:spcPts val="0"/>
              </a:spcAft>
              <a:buNone/>
            </a:pPr>
            <a:r>
              <a:t/>
            </a:r>
            <a:endParaRPr>
              <a:solidFill>
                <a:srgbClr val="3A3A40"/>
              </a:solidFill>
              <a:highlight>
                <a:srgbClr val="FFFFFF"/>
              </a:highlight>
              <a:latin typeface="Arial"/>
              <a:ea typeface="Arial"/>
              <a:cs typeface="Arial"/>
              <a:sym typeface="Arial"/>
            </a:endParaRPr>
          </a:p>
          <a:p>
            <a:pPr indent="0" lvl="0" marL="0" rtl="0" algn="l">
              <a:lnSpc>
                <a:spcPct val="140000"/>
              </a:lnSpc>
              <a:spcBef>
                <a:spcPts val="2300"/>
              </a:spcBef>
              <a:spcAft>
                <a:spcPts val="0"/>
              </a:spcAft>
              <a:buNone/>
            </a:pPr>
            <a:r>
              <a:t/>
            </a:r>
            <a:endParaRPr>
              <a:solidFill>
                <a:srgbClr val="3A3A40"/>
              </a:solidFill>
              <a:highlight>
                <a:srgbClr val="FFFFFF"/>
              </a:highlight>
              <a:latin typeface="Arial"/>
              <a:ea typeface="Arial"/>
              <a:cs typeface="Arial"/>
              <a:sym typeface="Arial"/>
            </a:endParaRPr>
          </a:p>
          <a:p>
            <a:pPr indent="0" lvl="0" marL="0" rtl="0" algn="l">
              <a:lnSpc>
                <a:spcPct val="140000"/>
              </a:lnSpc>
              <a:spcBef>
                <a:spcPts val="2300"/>
              </a:spcBef>
              <a:spcAft>
                <a:spcPts val="0"/>
              </a:spcAft>
              <a:buNone/>
            </a:pPr>
            <a:r>
              <a:t/>
            </a:r>
            <a:endParaRPr>
              <a:solidFill>
                <a:srgbClr val="3A3A40"/>
              </a:solidFill>
              <a:highlight>
                <a:srgbClr val="FFFFFF"/>
              </a:highlight>
              <a:latin typeface="Arial"/>
              <a:ea typeface="Arial"/>
              <a:cs typeface="Arial"/>
              <a:sym typeface="Arial"/>
            </a:endParaRPr>
          </a:p>
          <a:p>
            <a:pPr indent="0" lvl="0" marL="0" rtl="0" algn="l">
              <a:lnSpc>
                <a:spcPct val="140000"/>
              </a:lnSpc>
              <a:spcBef>
                <a:spcPts val="2300"/>
              </a:spcBef>
              <a:spcAft>
                <a:spcPts val="0"/>
              </a:spcAft>
              <a:buNone/>
            </a:pPr>
            <a:r>
              <a:t/>
            </a:r>
            <a:endParaRPr>
              <a:solidFill>
                <a:srgbClr val="3A3A40"/>
              </a:solidFill>
              <a:highlight>
                <a:srgbClr val="FFFFFF"/>
              </a:highlight>
              <a:latin typeface="Arial"/>
              <a:ea typeface="Arial"/>
              <a:cs typeface="Arial"/>
              <a:sym typeface="Arial"/>
            </a:endParaRPr>
          </a:p>
          <a:p>
            <a:pPr indent="0" lvl="0" marL="0" rtl="0" algn="l">
              <a:lnSpc>
                <a:spcPct val="140000"/>
              </a:lnSpc>
              <a:spcBef>
                <a:spcPts val="2300"/>
              </a:spcBef>
              <a:spcAft>
                <a:spcPts val="0"/>
              </a:spcAft>
              <a:buNone/>
            </a:pPr>
            <a:r>
              <a:t/>
            </a:r>
            <a:endParaRPr>
              <a:solidFill>
                <a:srgbClr val="3A3A40"/>
              </a:solidFill>
              <a:highlight>
                <a:srgbClr val="FFFFFF"/>
              </a:highlight>
              <a:latin typeface="Arial"/>
              <a:ea typeface="Arial"/>
              <a:cs typeface="Arial"/>
              <a:sym typeface="Arial"/>
            </a:endParaRPr>
          </a:p>
          <a:p>
            <a:pPr indent="0" lvl="0" marL="0" rtl="0" algn="l">
              <a:lnSpc>
                <a:spcPct val="140000"/>
              </a:lnSpc>
              <a:spcBef>
                <a:spcPts val="600"/>
              </a:spcBef>
              <a:spcAft>
                <a:spcPts val="0"/>
              </a:spcAft>
              <a:buNone/>
            </a:pPr>
            <a:r>
              <a:t/>
            </a:r>
            <a:endParaRPr>
              <a:solidFill>
                <a:srgbClr val="3A3A40"/>
              </a:solidFill>
              <a:highlight>
                <a:srgbClr val="FFFFFF"/>
              </a:highlight>
              <a:latin typeface="Arial"/>
              <a:ea typeface="Arial"/>
              <a:cs typeface="Arial"/>
              <a:sym typeface="Arial"/>
            </a:endParaRPr>
          </a:p>
          <a:p>
            <a:pPr indent="0" lvl="0" marL="0" rtl="0" algn="l">
              <a:lnSpc>
                <a:spcPct val="140000"/>
              </a:lnSpc>
              <a:spcBef>
                <a:spcPts val="0"/>
              </a:spcBef>
              <a:spcAft>
                <a:spcPts val="0"/>
              </a:spcAft>
              <a:buNone/>
            </a:pPr>
            <a:r>
              <a:t/>
            </a:r>
            <a:endParaRPr>
              <a:solidFill>
                <a:srgbClr val="3A3A40"/>
              </a:solidFill>
              <a:highlight>
                <a:srgbClr val="FFFFFF"/>
              </a:highlight>
              <a:latin typeface="Arial"/>
              <a:ea typeface="Arial"/>
              <a:cs typeface="Arial"/>
              <a:sym typeface="Arial"/>
            </a:endParaRPr>
          </a:p>
          <a:p>
            <a:pPr indent="0" lvl="0" marL="0" rtl="0" algn="l">
              <a:lnSpc>
                <a:spcPct val="140000"/>
              </a:lnSpc>
              <a:spcBef>
                <a:spcPts val="2300"/>
              </a:spcBef>
              <a:spcAft>
                <a:spcPts val="0"/>
              </a:spcAft>
              <a:buNone/>
            </a:pPr>
            <a:r>
              <a:t/>
            </a:r>
            <a:endParaRPr>
              <a:solidFill>
                <a:srgbClr val="3A3A40"/>
              </a:solidFill>
              <a:highlight>
                <a:srgbClr val="FFFFFF"/>
              </a:highlight>
              <a:latin typeface="Arial"/>
              <a:ea typeface="Arial"/>
              <a:cs typeface="Arial"/>
              <a:sym typeface="Arial"/>
            </a:endParaRPr>
          </a:p>
          <a:p>
            <a:pPr indent="0" lvl="0" marL="0" rtl="0" algn="l">
              <a:lnSpc>
                <a:spcPct val="140000"/>
              </a:lnSpc>
              <a:spcBef>
                <a:spcPts val="2300"/>
              </a:spcBef>
              <a:spcAft>
                <a:spcPts val="0"/>
              </a:spcAft>
              <a:buNone/>
            </a:pPr>
            <a:r>
              <a:t/>
            </a:r>
            <a:endParaRPr>
              <a:solidFill>
                <a:srgbClr val="3A3A40"/>
              </a:solidFill>
              <a:highlight>
                <a:srgbClr val="FFFFFF"/>
              </a:highlight>
              <a:latin typeface="Arial"/>
              <a:ea typeface="Arial"/>
              <a:cs typeface="Arial"/>
              <a:sym typeface="Arial"/>
            </a:endParaRPr>
          </a:p>
          <a:p>
            <a:pPr indent="0" lvl="0" marL="0" rtl="0" algn="l">
              <a:spcBef>
                <a:spcPts val="600"/>
              </a:spcBef>
              <a:spcAft>
                <a:spcPts val="0"/>
              </a:spcAft>
              <a:buNone/>
            </a:pPr>
            <a:r>
              <a:t/>
            </a:r>
            <a:endParaRPr/>
          </a:p>
        </p:txBody>
      </p:sp>
      <p:sp>
        <p:nvSpPr>
          <p:cNvPr id="293" name="Google Shape;293;g883a76e466_0_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883a76e466_0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883a76e466_0_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a:p>
        </p:txBody>
      </p:sp>
      <p:sp>
        <p:nvSpPr>
          <p:cNvPr id="318" name="Google Shape;318;g883a76e466_0_7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1. Drag &amp; drop image into placeholder.</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87a0d2209a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g87a0d2209a_0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solidFill>
                  <a:srgbClr val="000000"/>
                </a:solidFill>
              </a:rPr>
              <a:t>At a fundamental level, influencer marketing is a type of social media marketing that uses endorsements and product mentions from influencers–individuals who have a dedicated social following and are viewed as experts within their niche. Influencer marketing works because of the high amount of trust that influencers have built up with their following, and recommendations from them serve as a form of social proof to your brand’s potential customers.</a:t>
            </a:r>
            <a:endParaRPr/>
          </a:p>
        </p:txBody>
      </p:sp>
      <p:sp>
        <p:nvSpPr>
          <p:cNvPr id="369" name="Google Shape;369;g87a0d2209a_0_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solidFill>
                  <a:srgbClr val="000000"/>
                </a:solidFill>
              </a:rPr>
              <a:t>Influencers come in all levels of “celebrity,” often synonymous with audience size. Macro, micro, and nano influencers provide varying levels of investment for marketing budgets. </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​Macro Influencer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Well-known online presence with 100,000-1 million followers. A macro influencer’s reach usually spans a broad audience, like young women or teens. These influencers are available for higher budget campaigns. </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Micro Influencer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A micro influencer typically has between 1,000-100,000 followers. Micro influencers have more defined and specific audiences and are respected experts in their field. These individuals are less expensive than macro influencers and have great engagement rates. </a:t>
            </a:r>
            <a:endParaRPr>
              <a:solidFill>
                <a:srgbClr val="000000"/>
              </a:solidFill>
            </a:endParaRPr>
          </a:p>
          <a:p>
            <a:pPr indent="0" lvl="0" marL="0" rtl="0" algn="l">
              <a:lnSpc>
                <a:spcPct val="115000"/>
              </a:lnSpc>
              <a:spcBef>
                <a:spcPts val="0"/>
              </a:spcBef>
              <a:spcAft>
                <a:spcPts val="0"/>
              </a:spcAft>
              <a:buNone/>
            </a:pPr>
            <a:r>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Nano Influencer </a:t>
            </a:r>
            <a:endParaRPr>
              <a:solidFill>
                <a:srgbClr val="000000"/>
              </a:solidFill>
            </a:endParaRPr>
          </a:p>
          <a:p>
            <a:pPr indent="0" lvl="0" marL="0" rtl="0" algn="l">
              <a:lnSpc>
                <a:spcPct val="115000"/>
              </a:lnSpc>
              <a:spcBef>
                <a:spcPts val="0"/>
              </a:spcBef>
              <a:spcAft>
                <a:spcPts val="0"/>
              </a:spcAft>
              <a:buNone/>
            </a:pPr>
            <a:r>
              <a:rPr lang="en-US">
                <a:solidFill>
                  <a:srgbClr val="000000"/>
                </a:solidFill>
              </a:rPr>
              <a:t>Nano influencers are the smallest in terms of following, but have the best engagement, typically within a local or super niche community. Nano influencers usually have less than 1,000 followers and are selective about the products or brands they endorse.</a:t>
            </a:r>
            <a:endParaRPr>
              <a:solidFill>
                <a:srgbClr val="000000"/>
              </a:solidFill>
            </a:endParaRPr>
          </a:p>
        </p:txBody>
      </p:sp>
      <p:sp>
        <p:nvSpPr>
          <p:cNvPr id="384" name="Google Shape;38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0_Regular">
  <p:cSld name="00_Regular">
    <p:spTree>
      <p:nvGrpSpPr>
        <p:cNvPr id="10" name="Shape 10"/>
        <p:cNvGrpSpPr/>
        <p:nvPr/>
      </p:nvGrpSpPr>
      <p:grpSpPr>
        <a:xfrm>
          <a:off x="0" y="0"/>
          <a:ext cx="0" cy="0"/>
          <a:chOff x="0" y="0"/>
          <a:chExt cx="0" cy="0"/>
        </a:xfrm>
      </p:grpSpPr>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9_Placeholder #2">
  <p:cSld name="19_Placeholder #2">
    <p:spTree>
      <p:nvGrpSpPr>
        <p:cNvPr id="73" name="Shape 73"/>
        <p:cNvGrpSpPr/>
        <p:nvPr/>
      </p:nvGrpSpPr>
      <p:grpSpPr>
        <a:xfrm>
          <a:off x="0" y="0"/>
          <a:ext cx="0" cy="0"/>
          <a:chOff x="0" y="0"/>
          <a:chExt cx="0" cy="0"/>
        </a:xfrm>
      </p:grpSpPr>
      <p:sp>
        <p:nvSpPr>
          <p:cNvPr id="74" name="Google Shape;74;p182"/>
          <p:cNvSpPr/>
          <p:nvPr>
            <p:ph idx="2" type="pic"/>
          </p:nvPr>
        </p:nvSpPr>
        <p:spPr>
          <a:xfrm>
            <a:off x="-11575907" y="-5324702"/>
            <a:ext cx="24365421" cy="24365404"/>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200"/>
                                  </p:stCondLst>
                                  <p:childTnLst>
                                    <p:animRot by="-21600000">
                                      <p:cBhvr>
                                        <p:cTn dur="5000" fill="hold"/>
                                        <p:tgtEl>
                                          <p:spTgt spid="74"/>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0_Placeholder #3">
  <p:cSld name="20_Placeholder #3">
    <p:spTree>
      <p:nvGrpSpPr>
        <p:cNvPr id="75" name="Shape 75"/>
        <p:cNvGrpSpPr/>
        <p:nvPr/>
      </p:nvGrpSpPr>
      <p:grpSpPr>
        <a:xfrm>
          <a:off x="0" y="0"/>
          <a:ext cx="0" cy="0"/>
          <a:chOff x="0" y="0"/>
          <a:chExt cx="0" cy="0"/>
        </a:xfrm>
      </p:grpSpPr>
      <p:sp>
        <p:nvSpPr>
          <p:cNvPr id="76" name="Google Shape;76;p183"/>
          <p:cNvSpPr/>
          <p:nvPr>
            <p:ph idx="2" type="pic"/>
          </p:nvPr>
        </p:nvSpPr>
        <p:spPr>
          <a:xfrm>
            <a:off x="2515209" y="2774130"/>
            <a:ext cx="9112593" cy="911260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750"/>
                                        <p:tgtEl>
                                          <p:spTgt spid="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1_Placeholder #4">
  <p:cSld name="21_Placeholder #4">
    <p:spTree>
      <p:nvGrpSpPr>
        <p:cNvPr id="77" name="Shape 77"/>
        <p:cNvGrpSpPr/>
        <p:nvPr/>
      </p:nvGrpSpPr>
      <p:grpSpPr>
        <a:xfrm>
          <a:off x="0" y="0"/>
          <a:ext cx="0" cy="0"/>
          <a:chOff x="0" y="0"/>
          <a:chExt cx="0" cy="0"/>
        </a:xfrm>
      </p:grpSpPr>
      <p:sp>
        <p:nvSpPr>
          <p:cNvPr id="78" name="Google Shape;78;p184"/>
          <p:cNvSpPr/>
          <p:nvPr>
            <p:ph idx="2" type="pic"/>
          </p:nvPr>
        </p:nvSpPr>
        <p:spPr>
          <a:xfrm>
            <a:off x="2893320" y="7210901"/>
            <a:ext cx="4278825" cy="427882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79" name="Google Shape;79;p184"/>
          <p:cNvSpPr/>
          <p:nvPr>
            <p:ph idx="3" type="pic"/>
          </p:nvPr>
        </p:nvSpPr>
        <p:spPr>
          <a:xfrm>
            <a:off x="7541567" y="2547780"/>
            <a:ext cx="6838203" cy="10140181"/>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350"/>
                                  </p:stCondLst>
                                  <p:childTnLst>
                                    <p:set>
                                      <p:cBhvr>
                                        <p:cTn dur="1" fill="hold">
                                          <p:stCondLst>
                                            <p:cond delay="0"/>
                                          </p:stCondLst>
                                        </p:cTn>
                                        <p:tgtEl>
                                          <p:spTgt spid="78"/>
                                        </p:tgtEl>
                                        <p:attrNameLst>
                                          <p:attrName>style.visibility</p:attrName>
                                        </p:attrNameLst>
                                      </p:cBhvr>
                                      <p:to>
                                        <p:strVal val="visible"/>
                                      </p:to>
                                    </p:set>
                                    <p:animEffect filter="fade" transition="in">
                                      <p:cBhvr>
                                        <p:cTn dur="750"/>
                                        <p:tgtEl>
                                          <p:spTgt spid="78"/>
                                        </p:tgtEl>
                                      </p:cBhvr>
                                    </p:animEffect>
                                  </p:childTnLst>
                                </p:cTn>
                              </p:par>
                            </p:childTnLst>
                          </p:cTn>
                        </p:par>
                        <p:par>
                          <p:cTn fill="hold">
                            <p:stCondLst>
                              <p:cond delay="750"/>
                            </p:stCondLst>
                            <p:childTnLst>
                              <p:par>
                                <p:cTn fill="hold" nodeType="afterEffect" presetClass="entr" presetID="10" presetSubtype="0">
                                  <p:stCondLst>
                                    <p:cond delay="250"/>
                                  </p:stCondLst>
                                  <p:childTnLst>
                                    <p:set>
                                      <p:cBhvr>
                                        <p:cTn dur="1" fill="hold">
                                          <p:stCondLst>
                                            <p:cond delay="0"/>
                                          </p:stCondLst>
                                        </p:cTn>
                                        <p:tgtEl>
                                          <p:spTgt spid="79"/>
                                        </p:tgtEl>
                                        <p:attrNameLst>
                                          <p:attrName>style.visibility</p:attrName>
                                        </p:attrNameLst>
                                      </p:cBhvr>
                                      <p:to>
                                        <p:strVal val="visible"/>
                                      </p:to>
                                    </p:set>
                                    <p:animEffect filter="fade" transition="in">
                                      <p:cBhvr>
                                        <p:cTn dur="750"/>
                                        <p:tgtEl>
                                          <p:spTgt spid="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2_Placeholder #5">
  <p:cSld name="22_Placeholder #5">
    <p:spTree>
      <p:nvGrpSpPr>
        <p:cNvPr id="80" name="Shape 80"/>
        <p:cNvGrpSpPr/>
        <p:nvPr/>
      </p:nvGrpSpPr>
      <p:grpSpPr>
        <a:xfrm>
          <a:off x="0" y="0"/>
          <a:ext cx="0" cy="0"/>
          <a:chOff x="0" y="0"/>
          <a:chExt cx="0" cy="0"/>
        </a:xfrm>
      </p:grpSpPr>
      <p:sp>
        <p:nvSpPr>
          <p:cNvPr id="81" name="Google Shape;81;p185"/>
          <p:cNvSpPr/>
          <p:nvPr>
            <p:ph idx="2" type="pic"/>
          </p:nvPr>
        </p:nvSpPr>
        <p:spPr>
          <a:xfrm>
            <a:off x="9544681" y="8448112"/>
            <a:ext cx="3999153" cy="399915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82" name="Google Shape;82;p185"/>
          <p:cNvSpPr/>
          <p:nvPr>
            <p:ph idx="3" type="pic"/>
          </p:nvPr>
        </p:nvSpPr>
        <p:spPr>
          <a:xfrm>
            <a:off x="13681663" y="3856123"/>
            <a:ext cx="6003747" cy="600374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
                                  </p:stCondLst>
                                  <p:childTnLst>
                                    <p:set>
                                      <p:cBhvr>
                                        <p:cTn dur="1" fill="hold">
                                          <p:stCondLst>
                                            <p:cond delay="0"/>
                                          </p:stCondLst>
                                        </p:cTn>
                                        <p:tgtEl>
                                          <p:spTgt spid="81"/>
                                        </p:tgtEl>
                                        <p:attrNameLst>
                                          <p:attrName>style.visibility</p:attrName>
                                        </p:attrNameLst>
                                      </p:cBhvr>
                                      <p:to>
                                        <p:strVal val="visible"/>
                                      </p:to>
                                    </p:set>
                                    <p:animEffect filter="fade" transition="in">
                                      <p:cBhvr>
                                        <p:cTn dur="750"/>
                                        <p:tgtEl>
                                          <p:spTgt spid="81"/>
                                        </p:tgtEl>
                                      </p:cBhvr>
                                    </p:animEffect>
                                  </p:childTnLst>
                                </p:cTn>
                              </p:par>
                            </p:childTnLst>
                          </p:cTn>
                        </p:par>
                        <p:par>
                          <p:cTn fill="hold">
                            <p:stCondLst>
                              <p:cond delay="750"/>
                            </p:stCondLst>
                            <p:childTnLst>
                              <p:par>
                                <p:cTn fill="hold" nodeType="afterEffect" presetClass="entr" presetID="23" presetSubtype="16">
                                  <p:stCondLst>
                                    <p:cond delay="0"/>
                                  </p:stCondLst>
                                  <p:childTnLst>
                                    <p:set>
                                      <p:cBhvr>
                                        <p:cTn dur="1" fill="hold">
                                          <p:stCondLst>
                                            <p:cond delay="0"/>
                                          </p:stCondLst>
                                        </p:cTn>
                                        <p:tgtEl>
                                          <p:spTgt spid="82"/>
                                        </p:tgtEl>
                                        <p:attrNameLst>
                                          <p:attrName>style.visibility</p:attrName>
                                        </p:attrNameLst>
                                      </p:cBhvr>
                                      <p:to>
                                        <p:strVal val="visible"/>
                                      </p:to>
                                    </p:set>
                                    <p:anim calcmode="lin" valueType="num">
                                      <p:cBhvr additive="base">
                                        <p:cTn dur="1000"/>
                                        <p:tgtEl>
                                          <p:spTgt spid="82"/>
                                        </p:tgtEl>
                                        <p:attrNameLst>
                                          <p:attrName>ppt_w</p:attrName>
                                        </p:attrNameLst>
                                      </p:cBhvr>
                                      <p:tavLst>
                                        <p:tav fmla="" tm="0">
                                          <p:val>
                                            <p:strVal val="0"/>
                                          </p:val>
                                        </p:tav>
                                        <p:tav fmla="" tm="100000">
                                          <p:val>
                                            <p:strVal val="#ppt_w"/>
                                          </p:val>
                                        </p:tav>
                                      </p:tavLst>
                                    </p:anim>
                                    <p:anim calcmode="lin" valueType="num">
                                      <p:cBhvr additive="base">
                                        <p:cTn dur="1000"/>
                                        <p:tgtEl>
                                          <p:spTgt spid="8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_Placeholder #6">
  <p:cSld name="23_Placeholder #6">
    <p:spTree>
      <p:nvGrpSpPr>
        <p:cNvPr id="83" name="Shape 83"/>
        <p:cNvGrpSpPr/>
        <p:nvPr/>
      </p:nvGrpSpPr>
      <p:grpSpPr>
        <a:xfrm>
          <a:off x="0" y="0"/>
          <a:ext cx="0" cy="0"/>
          <a:chOff x="0" y="0"/>
          <a:chExt cx="0" cy="0"/>
        </a:xfrm>
      </p:grpSpPr>
      <p:sp>
        <p:nvSpPr>
          <p:cNvPr id="84" name="Google Shape;84;p186"/>
          <p:cNvSpPr/>
          <p:nvPr>
            <p:ph idx="2" type="pic"/>
          </p:nvPr>
        </p:nvSpPr>
        <p:spPr>
          <a:xfrm>
            <a:off x="-153088" y="1563656"/>
            <a:ext cx="14187524" cy="1351884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
                                  </p:stCondLst>
                                  <p:childTnLst>
                                    <p:set>
                                      <p:cBhvr>
                                        <p:cTn dur="1" fill="hold">
                                          <p:stCondLst>
                                            <p:cond delay="0"/>
                                          </p:stCondLst>
                                        </p:cTn>
                                        <p:tgtEl>
                                          <p:spTgt spid="84"/>
                                        </p:tgtEl>
                                        <p:attrNameLst>
                                          <p:attrName>style.visibility</p:attrName>
                                        </p:attrNameLst>
                                      </p:cBhvr>
                                      <p:to>
                                        <p:strVal val="visible"/>
                                      </p:to>
                                    </p:set>
                                    <p:animEffect filter="fade" transition="in">
                                      <p:cBhvr>
                                        <p:cTn dur="750"/>
                                        <p:tgtEl>
                                          <p:spTgt spid="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5_Devices #3">
  <p:cSld name="15_Devices #3">
    <p:spTree>
      <p:nvGrpSpPr>
        <p:cNvPr id="85" name="Shape 85"/>
        <p:cNvGrpSpPr/>
        <p:nvPr/>
      </p:nvGrpSpPr>
      <p:grpSpPr>
        <a:xfrm>
          <a:off x="0" y="0"/>
          <a:ext cx="0" cy="0"/>
          <a:chOff x="0" y="0"/>
          <a:chExt cx="0" cy="0"/>
        </a:xfrm>
      </p:grpSpPr>
      <p:sp>
        <p:nvSpPr>
          <p:cNvPr id="86" name="Google Shape;86;p187"/>
          <p:cNvSpPr/>
          <p:nvPr/>
        </p:nvSpPr>
        <p:spPr>
          <a:xfrm>
            <a:off x="-104" y="0"/>
            <a:ext cx="2738831" cy="13716000"/>
          </a:xfrm>
          <a:prstGeom prst="rect">
            <a:avLst/>
          </a:prstGeom>
          <a:solidFill>
            <a:schemeClr val="lt2"/>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nvGrpSpPr>
          <p:cNvPr id="87" name="Google Shape;87;p187"/>
          <p:cNvGrpSpPr/>
          <p:nvPr/>
        </p:nvGrpSpPr>
        <p:grpSpPr>
          <a:xfrm>
            <a:off x="694682" y="667274"/>
            <a:ext cx="4084804" cy="8124198"/>
            <a:chOff x="5157914" y="1377969"/>
            <a:chExt cx="5544275" cy="11026914"/>
          </a:xfrm>
        </p:grpSpPr>
        <p:sp>
          <p:nvSpPr>
            <p:cNvPr id="88" name="Google Shape;88;p187"/>
            <p:cNvSpPr/>
            <p:nvPr/>
          </p:nvSpPr>
          <p:spPr>
            <a:xfrm>
              <a:off x="5241165" y="1377969"/>
              <a:ext cx="5377777" cy="11026914"/>
            </a:xfrm>
            <a:custGeom>
              <a:rect b="b" l="l" r="r" t="t"/>
              <a:pathLst>
                <a:path extrusionOk="0" h="11026914" w="5377776">
                  <a:moveTo>
                    <a:pt x="816863" y="11026914"/>
                  </a:moveTo>
                  <a:cubicBezTo>
                    <a:pt x="366445" y="11026914"/>
                    <a:pt x="0" y="10660468"/>
                    <a:pt x="0" y="10210050"/>
                  </a:cubicBezTo>
                  <a:lnTo>
                    <a:pt x="0" y="816863"/>
                  </a:lnTo>
                  <a:cubicBezTo>
                    <a:pt x="0" y="366445"/>
                    <a:pt x="366445" y="0"/>
                    <a:pt x="816863" y="0"/>
                  </a:cubicBezTo>
                  <a:lnTo>
                    <a:pt x="4560912" y="0"/>
                  </a:lnTo>
                  <a:cubicBezTo>
                    <a:pt x="5011331" y="0"/>
                    <a:pt x="5377776" y="366445"/>
                    <a:pt x="5377776" y="816863"/>
                  </a:cubicBezTo>
                  <a:lnTo>
                    <a:pt x="5377776" y="10210050"/>
                  </a:lnTo>
                  <a:cubicBezTo>
                    <a:pt x="5377776" y="10660468"/>
                    <a:pt x="5011331" y="11026914"/>
                    <a:pt x="4560912" y="11026914"/>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nvGrpSpPr>
            <p:cNvPr id="89" name="Google Shape;89;p187"/>
            <p:cNvGrpSpPr/>
            <p:nvPr/>
          </p:nvGrpSpPr>
          <p:grpSpPr>
            <a:xfrm>
              <a:off x="5157914" y="3581562"/>
              <a:ext cx="5544275" cy="1920061"/>
              <a:chOff x="5157914" y="3581562"/>
              <a:chExt cx="5544275" cy="1920061"/>
            </a:xfrm>
          </p:grpSpPr>
          <p:sp>
            <p:nvSpPr>
              <p:cNvPr id="90" name="Google Shape;90;p187"/>
              <p:cNvSpPr/>
              <p:nvPr/>
            </p:nvSpPr>
            <p:spPr>
              <a:xfrm>
                <a:off x="10618941" y="3888035"/>
                <a:ext cx="83248" cy="1284960"/>
              </a:xfrm>
              <a:custGeom>
                <a:rect b="b" l="l" r="r" t="t"/>
                <a:pathLst>
                  <a:path extrusionOk="0" h="1284960" w="83248">
                    <a:moveTo>
                      <a:pt x="39217" y="1284960"/>
                    </a:moveTo>
                    <a:lnTo>
                      <a:pt x="0" y="1284960"/>
                    </a:lnTo>
                    <a:lnTo>
                      <a:pt x="0" y="0"/>
                    </a:lnTo>
                    <a:lnTo>
                      <a:pt x="39217" y="0"/>
                    </a:lnTo>
                    <a:cubicBezTo>
                      <a:pt x="63538" y="0"/>
                      <a:pt x="83248" y="19710"/>
                      <a:pt x="83248" y="44030"/>
                    </a:cubicBezTo>
                    <a:lnTo>
                      <a:pt x="83248" y="1240929"/>
                    </a:lnTo>
                    <a:cubicBezTo>
                      <a:pt x="83248" y="1265250"/>
                      <a:pt x="63538" y="1284960"/>
                      <a:pt x="39217" y="128496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91" name="Google Shape;91;p187"/>
              <p:cNvSpPr/>
              <p:nvPr/>
            </p:nvSpPr>
            <p:spPr>
              <a:xfrm>
                <a:off x="5157914" y="4644983"/>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92" name="Google Shape;92;p187"/>
              <p:cNvSpPr/>
              <p:nvPr/>
            </p:nvSpPr>
            <p:spPr>
              <a:xfrm>
                <a:off x="5157914" y="3581562"/>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grpSp>
      <p:grpSp>
        <p:nvGrpSpPr>
          <p:cNvPr id="93" name="Google Shape;93;p187"/>
          <p:cNvGrpSpPr/>
          <p:nvPr/>
        </p:nvGrpSpPr>
        <p:grpSpPr>
          <a:xfrm>
            <a:off x="5396967" y="4920085"/>
            <a:ext cx="4084804" cy="8124198"/>
            <a:chOff x="5157914" y="1377969"/>
            <a:chExt cx="5544275" cy="11026914"/>
          </a:xfrm>
        </p:grpSpPr>
        <p:sp>
          <p:nvSpPr>
            <p:cNvPr id="94" name="Google Shape;94;p187"/>
            <p:cNvSpPr/>
            <p:nvPr/>
          </p:nvSpPr>
          <p:spPr>
            <a:xfrm>
              <a:off x="5241165" y="1377969"/>
              <a:ext cx="5377777" cy="11026914"/>
            </a:xfrm>
            <a:custGeom>
              <a:rect b="b" l="l" r="r" t="t"/>
              <a:pathLst>
                <a:path extrusionOk="0" h="11026914" w="5377776">
                  <a:moveTo>
                    <a:pt x="816863" y="11026914"/>
                  </a:moveTo>
                  <a:cubicBezTo>
                    <a:pt x="366445" y="11026914"/>
                    <a:pt x="0" y="10660468"/>
                    <a:pt x="0" y="10210050"/>
                  </a:cubicBezTo>
                  <a:lnTo>
                    <a:pt x="0" y="816863"/>
                  </a:lnTo>
                  <a:cubicBezTo>
                    <a:pt x="0" y="366445"/>
                    <a:pt x="366445" y="0"/>
                    <a:pt x="816863" y="0"/>
                  </a:cubicBezTo>
                  <a:lnTo>
                    <a:pt x="4560912" y="0"/>
                  </a:lnTo>
                  <a:cubicBezTo>
                    <a:pt x="5011331" y="0"/>
                    <a:pt x="5377776" y="366445"/>
                    <a:pt x="5377776" y="816863"/>
                  </a:cubicBezTo>
                  <a:lnTo>
                    <a:pt x="5377776" y="10210050"/>
                  </a:lnTo>
                  <a:cubicBezTo>
                    <a:pt x="5377776" y="10660468"/>
                    <a:pt x="5011331" y="11026914"/>
                    <a:pt x="4560912" y="11026914"/>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nvGrpSpPr>
            <p:cNvPr id="95" name="Google Shape;95;p187"/>
            <p:cNvGrpSpPr/>
            <p:nvPr/>
          </p:nvGrpSpPr>
          <p:grpSpPr>
            <a:xfrm>
              <a:off x="5157914" y="3581562"/>
              <a:ext cx="5544275" cy="1920061"/>
              <a:chOff x="5157914" y="3581562"/>
              <a:chExt cx="5544275" cy="1920061"/>
            </a:xfrm>
          </p:grpSpPr>
          <p:sp>
            <p:nvSpPr>
              <p:cNvPr id="96" name="Google Shape;96;p187"/>
              <p:cNvSpPr/>
              <p:nvPr/>
            </p:nvSpPr>
            <p:spPr>
              <a:xfrm>
                <a:off x="10618941" y="3888035"/>
                <a:ext cx="83248" cy="1284960"/>
              </a:xfrm>
              <a:custGeom>
                <a:rect b="b" l="l" r="r" t="t"/>
                <a:pathLst>
                  <a:path extrusionOk="0" h="1284960" w="83248">
                    <a:moveTo>
                      <a:pt x="39217" y="1284960"/>
                    </a:moveTo>
                    <a:lnTo>
                      <a:pt x="0" y="1284960"/>
                    </a:lnTo>
                    <a:lnTo>
                      <a:pt x="0" y="0"/>
                    </a:lnTo>
                    <a:lnTo>
                      <a:pt x="39217" y="0"/>
                    </a:lnTo>
                    <a:cubicBezTo>
                      <a:pt x="63538" y="0"/>
                      <a:pt x="83248" y="19710"/>
                      <a:pt x="83248" y="44030"/>
                    </a:cubicBezTo>
                    <a:lnTo>
                      <a:pt x="83248" y="1240929"/>
                    </a:lnTo>
                    <a:cubicBezTo>
                      <a:pt x="83248" y="1265250"/>
                      <a:pt x="63538" y="1284960"/>
                      <a:pt x="39217" y="128496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97" name="Google Shape;97;p187"/>
              <p:cNvSpPr/>
              <p:nvPr/>
            </p:nvSpPr>
            <p:spPr>
              <a:xfrm>
                <a:off x="5157914" y="4644983"/>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98" name="Google Shape;98;p187"/>
              <p:cNvSpPr/>
              <p:nvPr/>
            </p:nvSpPr>
            <p:spPr>
              <a:xfrm>
                <a:off x="5157914" y="3581562"/>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grpSp>
      <p:grpSp>
        <p:nvGrpSpPr>
          <p:cNvPr id="99" name="Google Shape;99;p187"/>
          <p:cNvGrpSpPr/>
          <p:nvPr/>
        </p:nvGrpSpPr>
        <p:grpSpPr>
          <a:xfrm>
            <a:off x="10095966" y="667274"/>
            <a:ext cx="4084804" cy="8124198"/>
            <a:chOff x="5157914" y="1377969"/>
            <a:chExt cx="5544275" cy="11026914"/>
          </a:xfrm>
        </p:grpSpPr>
        <p:sp>
          <p:nvSpPr>
            <p:cNvPr id="100" name="Google Shape;100;p187"/>
            <p:cNvSpPr/>
            <p:nvPr/>
          </p:nvSpPr>
          <p:spPr>
            <a:xfrm>
              <a:off x="5241165" y="1377969"/>
              <a:ext cx="5377777" cy="11026914"/>
            </a:xfrm>
            <a:custGeom>
              <a:rect b="b" l="l" r="r" t="t"/>
              <a:pathLst>
                <a:path extrusionOk="0" h="11026914" w="5377776">
                  <a:moveTo>
                    <a:pt x="816863" y="11026914"/>
                  </a:moveTo>
                  <a:cubicBezTo>
                    <a:pt x="366445" y="11026914"/>
                    <a:pt x="0" y="10660468"/>
                    <a:pt x="0" y="10210050"/>
                  </a:cubicBezTo>
                  <a:lnTo>
                    <a:pt x="0" y="816863"/>
                  </a:lnTo>
                  <a:cubicBezTo>
                    <a:pt x="0" y="366445"/>
                    <a:pt x="366445" y="0"/>
                    <a:pt x="816863" y="0"/>
                  </a:cubicBezTo>
                  <a:lnTo>
                    <a:pt x="4560912" y="0"/>
                  </a:lnTo>
                  <a:cubicBezTo>
                    <a:pt x="5011331" y="0"/>
                    <a:pt x="5377776" y="366445"/>
                    <a:pt x="5377776" y="816863"/>
                  </a:cubicBezTo>
                  <a:lnTo>
                    <a:pt x="5377776" y="10210050"/>
                  </a:lnTo>
                  <a:cubicBezTo>
                    <a:pt x="5377776" y="10660468"/>
                    <a:pt x="5011331" y="11026914"/>
                    <a:pt x="4560912" y="11026914"/>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nvGrpSpPr>
            <p:cNvPr id="101" name="Google Shape;101;p187"/>
            <p:cNvGrpSpPr/>
            <p:nvPr/>
          </p:nvGrpSpPr>
          <p:grpSpPr>
            <a:xfrm>
              <a:off x="5157914" y="3581562"/>
              <a:ext cx="5544275" cy="1920061"/>
              <a:chOff x="5157914" y="3581562"/>
              <a:chExt cx="5544275" cy="1920061"/>
            </a:xfrm>
          </p:grpSpPr>
          <p:sp>
            <p:nvSpPr>
              <p:cNvPr id="102" name="Google Shape;102;p187"/>
              <p:cNvSpPr/>
              <p:nvPr/>
            </p:nvSpPr>
            <p:spPr>
              <a:xfrm>
                <a:off x="10618941" y="3888035"/>
                <a:ext cx="83248" cy="1284960"/>
              </a:xfrm>
              <a:custGeom>
                <a:rect b="b" l="l" r="r" t="t"/>
                <a:pathLst>
                  <a:path extrusionOk="0" h="1284960" w="83248">
                    <a:moveTo>
                      <a:pt x="39217" y="1284960"/>
                    </a:moveTo>
                    <a:lnTo>
                      <a:pt x="0" y="1284960"/>
                    </a:lnTo>
                    <a:lnTo>
                      <a:pt x="0" y="0"/>
                    </a:lnTo>
                    <a:lnTo>
                      <a:pt x="39217" y="0"/>
                    </a:lnTo>
                    <a:cubicBezTo>
                      <a:pt x="63538" y="0"/>
                      <a:pt x="83248" y="19710"/>
                      <a:pt x="83248" y="44030"/>
                    </a:cubicBezTo>
                    <a:lnTo>
                      <a:pt x="83248" y="1240929"/>
                    </a:lnTo>
                    <a:cubicBezTo>
                      <a:pt x="83248" y="1265250"/>
                      <a:pt x="63538" y="1284960"/>
                      <a:pt x="39217" y="128496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03" name="Google Shape;103;p187"/>
              <p:cNvSpPr/>
              <p:nvPr/>
            </p:nvSpPr>
            <p:spPr>
              <a:xfrm>
                <a:off x="5157914" y="4644983"/>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04" name="Google Shape;104;p187"/>
              <p:cNvSpPr/>
              <p:nvPr/>
            </p:nvSpPr>
            <p:spPr>
              <a:xfrm>
                <a:off x="5157914" y="3581562"/>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grpSp>
      <p:grpSp>
        <p:nvGrpSpPr>
          <p:cNvPr id="105" name="Google Shape;105;p187"/>
          <p:cNvGrpSpPr/>
          <p:nvPr/>
        </p:nvGrpSpPr>
        <p:grpSpPr>
          <a:xfrm>
            <a:off x="694682" y="9306431"/>
            <a:ext cx="4084804" cy="8124198"/>
            <a:chOff x="5157914" y="1377969"/>
            <a:chExt cx="5544275" cy="11026914"/>
          </a:xfrm>
        </p:grpSpPr>
        <p:sp>
          <p:nvSpPr>
            <p:cNvPr id="106" name="Google Shape;106;p187"/>
            <p:cNvSpPr/>
            <p:nvPr/>
          </p:nvSpPr>
          <p:spPr>
            <a:xfrm>
              <a:off x="5241165" y="1377969"/>
              <a:ext cx="5377777" cy="11026914"/>
            </a:xfrm>
            <a:custGeom>
              <a:rect b="b" l="l" r="r" t="t"/>
              <a:pathLst>
                <a:path extrusionOk="0" h="11026914" w="5377776">
                  <a:moveTo>
                    <a:pt x="816863" y="11026914"/>
                  </a:moveTo>
                  <a:cubicBezTo>
                    <a:pt x="366445" y="11026914"/>
                    <a:pt x="0" y="10660468"/>
                    <a:pt x="0" y="10210050"/>
                  </a:cubicBezTo>
                  <a:lnTo>
                    <a:pt x="0" y="816863"/>
                  </a:lnTo>
                  <a:cubicBezTo>
                    <a:pt x="0" y="366445"/>
                    <a:pt x="366445" y="0"/>
                    <a:pt x="816863" y="0"/>
                  </a:cubicBezTo>
                  <a:lnTo>
                    <a:pt x="4560912" y="0"/>
                  </a:lnTo>
                  <a:cubicBezTo>
                    <a:pt x="5011331" y="0"/>
                    <a:pt x="5377776" y="366445"/>
                    <a:pt x="5377776" y="816863"/>
                  </a:cubicBezTo>
                  <a:lnTo>
                    <a:pt x="5377776" y="10210050"/>
                  </a:lnTo>
                  <a:cubicBezTo>
                    <a:pt x="5377776" y="10660468"/>
                    <a:pt x="5011331" y="11026914"/>
                    <a:pt x="4560912" y="11026914"/>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nvGrpSpPr>
            <p:cNvPr id="107" name="Google Shape;107;p187"/>
            <p:cNvGrpSpPr/>
            <p:nvPr/>
          </p:nvGrpSpPr>
          <p:grpSpPr>
            <a:xfrm>
              <a:off x="5157914" y="3581562"/>
              <a:ext cx="5544275" cy="1920061"/>
              <a:chOff x="5157914" y="3581562"/>
              <a:chExt cx="5544275" cy="1920061"/>
            </a:xfrm>
          </p:grpSpPr>
          <p:sp>
            <p:nvSpPr>
              <p:cNvPr id="108" name="Google Shape;108;p187"/>
              <p:cNvSpPr/>
              <p:nvPr/>
            </p:nvSpPr>
            <p:spPr>
              <a:xfrm>
                <a:off x="10618941" y="3888035"/>
                <a:ext cx="83248" cy="1284960"/>
              </a:xfrm>
              <a:custGeom>
                <a:rect b="b" l="l" r="r" t="t"/>
                <a:pathLst>
                  <a:path extrusionOk="0" h="1284960" w="83248">
                    <a:moveTo>
                      <a:pt x="39217" y="1284960"/>
                    </a:moveTo>
                    <a:lnTo>
                      <a:pt x="0" y="1284960"/>
                    </a:lnTo>
                    <a:lnTo>
                      <a:pt x="0" y="0"/>
                    </a:lnTo>
                    <a:lnTo>
                      <a:pt x="39217" y="0"/>
                    </a:lnTo>
                    <a:cubicBezTo>
                      <a:pt x="63538" y="0"/>
                      <a:pt x="83248" y="19710"/>
                      <a:pt x="83248" y="44030"/>
                    </a:cubicBezTo>
                    <a:lnTo>
                      <a:pt x="83248" y="1240929"/>
                    </a:lnTo>
                    <a:cubicBezTo>
                      <a:pt x="83248" y="1265250"/>
                      <a:pt x="63538" y="1284960"/>
                      <a:pt x="39217" y="128496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09" name="Google Shape;109;p187"/>
              <p:cNvSpPr/>
              <p:nvPr/>
            </p:nvSpPr>
            <p:spPr>
              <a:xfrm>
                <a:off x="5157914" y="4644983"/>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10" name="Google Shape;110;p187"/>
              <p:cNvSpPr/>
              <p:nvPr/>
            </p:nvSpPr>
            <p:spPr>
              <a:xfrm>
                <a:off x="5157914" y="3581562"/>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grpSp>
      <p:grpSp>
        <p:nvGrpSpPr>
          <p:cNvPr id="111" name="Google Shape;111;p187"/>
          <p:cNvGrpSpPr/>
          <p:nvPr/>
        </p:nvGrpSpPr>
        <p:grpSpPr>
          <a:xfrm>
            <a:off x="5396967" y="13559242"/>
            <a:ext cx="4084804" cy="8124198"/>
            <a:chOff x="5157914" y="1377969"/>
            <a:chExt cx="5544275" cy="11026914"/>
          </a:xfrm>
        </p:grpSpPr>
        <p:sp>
          <p:nvSpPr>
            <p:cNvPr id="112" name="Google Shape;112;p187"/>
            <p:cNvSpPr/>
            <p:nvPr/>
          </p:nvSpPr>
          <p:spPr>
            <a:xfrm>
              <a:off x="5241165" y="1377969"/>
              <a:ext cx="5377777" cy="11026914"/>
            </a:xfrm>
            <a:custGeom>
              <a:rect b="b" l="l" r="r" t="t"/>
              <a:pathLst>
                <a:path extrusionOk="0" h="11026914" w="5377776">
                  <a:moveTo>
                    <a:pt x="816863" y="11026914"/>
                  </a:moveTo>
                  <a:cubicBezTo>
                    <a:pt x="366445" y="11026914"/>
                    <a:pt x="0" y="10660468"/>
                    <a:pt x="0" y="10210050"/>
                  </a:cubicBezTo>
                  <a:lnTo>
                    <a:pt x="0" y="816863"/>
                  </a:lnTo>
                  <a:cubicBezTo>
                    <a:pt x="0" y="366445"/>
                    <a:pt x="366445" y="0"/>
                    <a:pt x="816863" y="0"/>
                  </a:cubicBezTo>
                  <a:lnTo>
                    <a:pt x="4560912" y="0"/>
                  </a:lnTo>
                  <a:cubicBezTo>
                    <a:pt x="5011331" y="0"/>
                    <a:pt x="5377776" y="366445"/>
                    <a:pt x="5377776" y="816863"/>
                  </a:cubicBezTo>
                  <a:lnTo>
                    <a:pt x="5377776" y="10210050"/>
                  </a:lnTo>
                  <a:cubicBezTo>
                    <a:pt x="5377776" y="10660468"/>
                    <a:pt x="5011331" y="11026914"/>
                    <a:pt x="4560912" y="11026914"/>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nvGrpSpPr>
            <p:cNvPr id="113" name="Google Shape;113;p187"/>
            <p:cNvGrpSpPr/>
            <p:nvPr/>
          </p:nvGrpSpPr>
          <p:grpSpPr>
            <a:xfrm>
              <a:off x="5157914" y="3581562"/>
              <a:ext cx="5544275" cy="1920061"/>
              <a:chOff x="5157914" y="3581562"/>
              <a:chExt cx="5544275" cy="1920061"/>
            </a:xfrm>
          </p:grpSpPr>
          <p:sp>
            <p:nvSpPr>
              <p:cNvPr id="114" name="Google Shape;114;p187"/>
              <p:cNvSpPr/>
              <p:nvPr/>
            </p:nvSpPr>
            <p:spPr>
              <a:xfrm>
                <a:off x="10618941" y="3888035"/>
                <a:ext cx="83248" cy="1284960"/>
              </a:xfrm>
              <a:custGeom>
                <a:rect b="b" l="l" r="r" t="t"/>
                <a:pathLst>
                  <a:path extrusionOk="0" h="1284960" w="83248">
                    <a:moveTo>
                      <a:pt x="39217" y="1284960"/>
                    </a:moveTo>
                    <a:lnTo>
                      <a:pt x="0" y="1284960"/>
                    </a:lnTo>
                    <a:lnTo>
                      <a:pt x="0" y="0"/>
                    </a:lnTo>
                    <a:lnTo>
                      <a:pt x="39217" y="0"/>
                    </a:lnTo>
                    <a:cubicBezTo>
                      <a:pt x="63538" y="0"/>
                      <a:pt x="83248" y="19710"/>
                      <a:pt x="83248" y="44030"/>
                    </a:cubicBezTo>
                    <a:lnTo>
                      <a:pt x="83248" y="1240929"/>
                    </a:lnTo>
                    <a:cubicBezTo>
                      <a:pt x="83248" y="1265250"/>
                      <a:pt x="63538" y="1284960"/>
                      <a:pt x="39217" y="128496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15" name="Google Shape;115;p187"/>
              <p:cNvSpPr/>
              <p:nvPr/>
            </p:nvSpPr>
            <p:spPr>
              <a:xfrm>
                <a:off x="5157914" y="4644983"/>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16" name="Google Shape;116;p187"/>
              <p:cNvSpPr/>
              <p:nvPr/>
            </p:nvSpPr>
            <p:spPr>
              <a:xfrm>
                <a:off x="5157914" y="3581562"/>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grpSp>
      <p:grpSp>
        <p:nvGrpSpPr>
          <p:cNvPr id="117" name="Google Shape;117;p187"/>
          <p:cNvGrpSpPr/>
          <p:nvPr/>
        </p:nvGrpSpPr>
        <p:grpSpPr>
          <a:xfrm>
            <a:off x="10095966" y="9306431"/>
            <a:ext cx="4084804" cy="8124198"/>
            <a:chOff x="5157914" y="1377969"/>
            <a:chExt cx="5544275" cy="11026914"/>
          </a:xfrm>
        </p:grpSpPr>
        <p:sp>
          <p:nvSpPr>
            <p:cNvPr id="118" name="Google Shape;118;p187"/>
            <p:cNvSpPr/>
            <p:nvPr/>
          </p:nvSpPr>
          <p:spPr>
            <a:xfrm>
              <a:off x="5241165" y="1377969"/>
              <a:ext cx="5377777" cy="11026914"/>
            </a:xfrm>
            <a:custGeom>
              <a:rect b="b" l="l" r="r" t="t"/>
              <a:pathLst>
                <a:path extrusionOk="0" h="11026914" w="5377776">
                  <a:moveTo>
                    <a:pt x="816863" y="11026914"/>
                  </a:moveTo>
                  <a:cubicBezTo>
                    <a:pt x="366445" y="11026914"/>
                    <a:pt x="0" y="10660468"/>
                    <a:pt x="0" y="10210050"/>
                  </a:cubicBezTo>
                  <a:lnTo>
                    <a:pt x="0" y="816863"/>
                  </a:lnTo>
                  <a:cubicBezTo>
                    <a:pt x="0" y="366445"/>
                    <a:pt x="366445" y="0"/>
                    <a:pt x="816863" y="0"/>
                  </a:cubicBezTo>
                  <a:lnTo>
                    <a:pt x="4560912" y="0"/>
                  </a:lnTo>
                  <a:cubicBezTo>
                    <a:pt x="5011331" y="0"/>
                    <a:pt x="5377776" y="366445"/>
                    <a:pt x="5377776" y="816863"/>
                  </a:cubicBezTo>
                  <a:lnTo>
                    <a:pt x="5377776" y="10210050"/>
                  </a:lnTo>
                  <a:cubicBezTo>
                    <a:pt x="5377776" y="10660468"/>
                    <a:pt x="5011331" y="11026914"/>
                    <a:pt x="4560912" y="11026914"/>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nvGrpSpPr>
            <p:cNvPr id="119" name="Google Shape;119;p187"/>
            <p:cNvGrpSpPr/>
            <p:nvPr/>
          </p:nvGrpSpPr>
          <p:grpSpPr>
            <a:xfrm>
              <a:off x="5157914" y="3581562"/>
              <a:ext cx="5544275" cy="1920061"/>
              <a:chOff x="5157914" y="3581562"/>
              <a:chExt cx="5544275" cy="1920061"/>
            </a:xfrm>
          </p:grpSpPr>
          <p:sp>
            <p:nvSpPr>
              <p:cNvPr id="120" name="Google Shape;120;p187"/>
              <p:cNvSpPr/>
              <p:nvPr/>
            </p:nvSpPr>
            <p:spPr>
              <a:xfrm>
                <a:off x="10618941" y="3888035"/>
                <a:ext cx="83248" cy="1284960"/>
              </a:xfrm>
              <a:custGeom>
                <a:rect b="b" l="l" r="r" t="t"/>
                <a:pathLst>
                  <a:path extrusionOk="0" h="1284960" w="83248">
                    <a:moveTo>
                      <a:pt x="39217" y="1284960"/>
                    </a:moveTo>
                    <a:lnTo>
                      <a:pt x="0" y="1284960"/>
                    </a:lnTo>
                    <a:lnTo>
                      <a:pt x="0" y="0"/>
                    </a:lnTo>
                    <a:lnTo>
                      <a:pt x="39217" y="0"/>
                    </a:lnTo>
                    <a:cubicBezTo>
                      <a:pt x="63538" y="0"/>
                      <a:pt x="83248" y="19710"/>
                      <a:pt x="83248" y="44030"/>
                    </a:cubicBezTo>
                    <a:lnTo>
                      <a:pt x="83248" y="1240929"/>
                    </a:lnTo>
                    <a:cubicBezTo>
                      <a:pt x="83248" y="1265250"/>
                      <a:pt x="63538" y="1284960"/>
                      <a:pt x="39217" y="128496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21" name="Google Shape;121;p187"/>
              <p:cNvSpPr/>
              <p:nvPr/>
            </p:nvSpPr>
            <p:spPr>
              <a:xfrm>
                <a:off x="5157914" y="4644983"/>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22" name="Google Shape;122;p187"/>
              <p:cNvSpPr/>
              <p:nvPr/>
            </p:nvSpPr>
            <p:spPr>
              <a:xfrm>
                <a:off x="5157914" y="3581562"/>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grpSp>
      <p:grpSp>
        <p:nvGrpSpPr>
          <p:cNvPr id="123" name="Google Shape;123;p187"/>
          <p:cNvGrpSpPr/>
          <p:nvPr/>
        </p:nvGrpSpPr>
        <p:grpSpPr>
          <a:xfrm>
            <a:off x="694682" y="-7980905"/>
            <a:ext cx="4084804" cy="8124198"/>
            <a:chOff x="5157914" y="1377969"/>
            <a:chExt cx="5544275" cy="11026914"/>
          </a:xfrm>
        </p:grpSpPr>
        <p:sp>
          <p:nvSpPr>
            <p:cNvPr id="124" name="Google Shape;124;p187"/>
            <p:cNvSpPr/>
            <p:nvPr/>
          </p:nvSpPr>
          <p:spPr>
            <a:xfrm>
              <a:off x="5241165" y="1377969"/>
              <a:ext cx="5377777" cy="11026914"/>
            </a:xfrm>
            <a:custGeom>
              <a:rect b="b" l="l" r="r" t="t"/>
              <a:pathLst>
                <a:path extrusionOk="0" h="11026914" w="5377776">
                  <a:moveTo>
                    <a:pt x="816863" y="11026914"/>
                  </a:moveTo>
                  <a:cubicBezTo>
                    <a:pt x="366445" y="11026914"/>
                    <a:pt x="0" y="10660468"/>
                    <a:pt x="0" y="10210050"/>
                  </a:cubicBezTo>
                  <a:lnTo>
                    <a:pt x="0" y="816863"/>
                  </a:lnTo>
                  <a:cubicBezTo>
                    <a:pt x="0" y="366445"/>
                    <a:pt x="366445" y="0"/>
                    <a:pt x="816863" y="0"/>
                  </a:cubicBezTo>
                  <a:lnTo>
                    <a:pt x="4560912" y="0"/>
                  </a:lnTo>
                  <a:cubicBezTo>
                    <a:pt x="5011331" y="0"/>
                    <a:pt x="5377776" y="366445"/>
                    <a:pt x="5377776" y="816863"/>
                  </a:cubicBezTo>
                  <a:lnTo>
                    <a:pt x="5377776" y="10210050"/>
                  </a:lnTo>
                  <a:cubicBezTo>
                    <a:pt x="5377776" y="10660468"/>
                    <a:pt x="5011331" y="11026914"/>
                    <a:pt x="4560912" y="11026914"/>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nvGrpSpPr>
            <p:cNvPr id="125" name="Google Shape;125;p187"/>
            <p:cNvGrpSpPr/>
            <p:nvPr/>
          </p:nvGrpSpPr>
          <p:grpSpPr>
            <a:xfrm>
              <a:off x="5157914" y="3581562"/>
              <a:ext cx="5544275" cy="1920061"/>
              <a:chOff x="5157914" y="3581562"/>
              <a:chExt cx="5544275" cy="1920061"/>
            </a:xfrm>
          </p:grpSpPr>
          <p:sp>
            <p:nvSpPr>
              <p:cNvPr id="126" name="Google Shape;126;p187"/>
              <p:cNvSpPr/>
              <p:nvPr/>
            </p:nvSpPr>
            <p:spPr>
              <a:xfrm>
                <a:off x="10618941" y="3888035"/>
                <a:ext cx="83248" cy="1284960"/>
              </a:xfrm>
              <a:custGeom>
                <a:rect b="b" l="l" r="r" t="t"/>
                <a:pathLst>
                  <a:path extrusionOk="0" h="1284960" w="83248">
                    <a:moveTo>
                      <a:pt x="39217" y="1284960"/>
                    </a:moveTo>
                    <a:lnTo>
                      <a:pt x="0" y="1284960"/>
                    </a:lnTo>
                    <a:lnTo>
                      <a:pt x="0" y="0"/>
                    </a:lnTo>
                    <a:lnTo>
                      <a:pt x="39217" y="0"/>
                    </a:lnTo>
                    <a:cubicBezTo>
                      <a:pt x="63538" y="0"/>
                      <a:pt x="83248" y="19710"/>
                      <a:pt x="83248" y="44030"/>
                    </a:cubicBezTo>
                    <a:lnTo>
                      <a:pt x="83248" y="1240929"/>
                    </a:lnTo>
                    <a:cubicBezTo>
                      <a:pt x="83248" y="1265250"/>
                      <a:pt x="63538" y="1284960"/>
                      <a:pt x="39217" y="128496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27" name="Google Shape;127;p187"/>
              <p:cNvSpPr/>
              <p:nvPr/>
            </p:nvSpPr>
            <p:spPr>
              <a:xfrm>
                <a:off x="5157914" y="4644983"/>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28" name="Google Shape;128;p187"/>
              <p:cNvSpPr/>
              <p:nvPr/>
            </p:nvSpPr>
            <p:spPr>
              <a:xfrm>
                <a:off x="5157914" y="3581562"/>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grpSp>
      <p:grpSp>
        <p:nvGrpSpPr>
          <p:cNvPr id="129" name="Google Shape;129;p187"/>
          <p:cNvGrpSpPr/>
          <p:nvPr/>
        </p:nvGrpSpPr>
        <p:grpSpPr>
          <a:xfrm>
            <a:off x="5396967" y="-3728094"/>
            <a:ext cx="4084804" cy="8124198"/>
            <a:chOff x="5157914" y="1377969"/>
            <a:chExt cx="5544275" cy="11026914"/>
          </a:xfrm>
        </p:grpSpPr>
        <p:sp>
          <p:nvSpPr>
            <p:cNvPr id="130" name="Google Shape;130;p187"/>
            <p:cNvSpPr/>
            <p:nvPr/>
          </p:nvSpPr>
          <p:spPr>
            <a:xfrm>
              <a:off x="5241165" y="1377969"/>
              <a:ext cx="5377777" cy="11026914"/>
            </a:xfrm>
            <a:custGeom>
              <a:rect b="b" l="l" r="r" t="t"/>
              <a:pathLst>
                <a:path extrusionOk="0" h="11026914" w="5377776">
                  <a:moveTo>
                    <a:pt x="816863" y="11026914"/>
                  </a:moveTo>
                  <a:cubicBezTo>
                    <a:pt x="366445" y="11026914"/>
                    <a:pt x="0" y="10660468"/>
                    <a:pt x="0" y="10210050"/>
                  </a:cubicBezTo>
                  <a:lnTo>
                    <a:pt x="0" y="816863"/>
                  </a:lnTo>
                  <a:cubicBezTo>
                    <a:pt x="0" y="366445"/>
                    <a:pt x="366445" y="0"/>
                    <a:pt x="816863" y="0"/>
                  </a:cubicBezTo>
                  <a:lnTo>
                    <a:pt x="4560912" y="0"/>
                  </a:lnTo>
                  <a:cubicBezTo>
                    <a:pt x="5011331" y="0"/>
                    <a:pt x="5377776" y="366445"/>
                    <a:pt x="5377776" y="816863"/>
                  </a:cubicBezTo>
                  <a:lnTo>
                    <a:pt x="5377776" y="10210050"/>
                  </a:lnTo>
                  <a:cubicBezTo>
                    <a:pt x="5377776" y="10660468"/>
                    <a:pt x="5011331" y="11026914"/>
                    <a:pt x="4560912" y="11026914"/>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nvGrpSpPr>
            <p:cNvPr id="131" name="Google Shape;131;p187"/>
            <p:cNvGrpSpPr/>
            <p:nvPr/>
          </p:nvGrpSpPr>
          <p:grpSpPr>
            <a:xfrm>
              <a:off x="5157914" y="3581562"/>
              <a:ext cx="5544275" cy="1920061"/>
              <a:chOff x="5157914" y="3581562"/>
              <a:chExt cx="5544275" cy="1920061"/>
            </a:xfrm>
          </p:grpSpPr>
          <p:sp>
            <p:nvSpPr>
              <p:cNvPr id="132" name="Google Shape;132;p187"/>
              <p:cNvSpPr/>
              <p:nvPr/>
            </p:nvSpPr>
            <p:spPr>
              <a:xfrm>
                <a:off x="10618941" y="3888035"/>
                <a:ext cx="83248" cy="1284960"/>
              </a:xfrm>
              <a:custGeom>
                <a:rect b="b" l="l" r="r" t="t"/>
                <a:pathLst>
                  <a:path extrusionOk="0" h="1284960" w="83248">
                    <a:moveTo>
                      <a:pt x="39217" y="1284960"/>
                    </a:moveTo>
                    <a:lnTo>
                      <a:pt x="0" y="1284960"/>
                    </a:lnTo>
                    <a:lnTo>
                      <a:pt x="0" y="0"/>
                    </a:lnTo>
                    <a:lnTo>
                      <a:pt x="39217" y="0"/>
                    </a:lnTo>
                    <a:cubicBezTo>
                      <a:pt x="63538" y="0"/>
                      <a:pt x="83248" y="19710"/>
                      <a:pt x="83248" y="44030"/>
                    </a:cubicBezTo>
                    <a:lnTo>
                      <a:pt x="83248" y="1240929"/>
                    </a:lnTo>
                    <a:cubicBezTo>
                      <a:pt x="83248" y="1265250"/>
                      <a:pt x="63538" y="1284960"/>
                      <a:pt x="39217" y="128496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33" name="Google Shape;133;p187"/>
              <p:cNvSpPr/>
              <p:nvPr/>
            </p:nvSpPr>
            <p:spPr>
              <a:xfrm>
                <a:off x="5157914" y="4644983"/>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34" name="Google Shape;134;p187"/>
              <p:cNvSpPr/>
              <p:nvPr/>
            </p:nvSpPr>
            <p:spPr>
              <a:xfrm>
                <a:off x="5157914" y="3581562"/>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grpSp>
      <p:grpSp>
        <p:nvGrpSpPr>
          <p:cNvPr id="135" name="Google Shape;135;p187"/>
          <p:cNvGrpSpPr/>
          <p:nvPr/>
        </p:nvGrpSpPr>
        <p:grpSpPr>
          <a:xfrm>
            <a:off x="10095966" y="-7980905"/>
            <a:ext cx="4084804" cy="8124198"/>
            <a:chOff x="5157914" y="1377969"/>
            <a:chExt cx="5544275" cy="11026914"/>
          </a:xfrm>
        </p:grpSpPr>
        <p:sp>
          <p:nvSpPr>
            <p:cNvPr id="136" name="Google Shape;136;p187"/>
            <p:cNvSpPr/>
            <p:nvPr/>
          </p:nvSpPr>
          <p:spPr>
            <a:xfrm>
              <a:off x="5241165" y="1377969"/>
              <a:ext cx="5377777" cy="11026914"/>
            </a:xfrm>
            <a:custGeom>
              <a:rect b="b" l="l" r="r" t="t"/>
              <a:pathLst>
                <a:path extrusionOk="0" h="11026914" w="5377776">
                  <a:moveTo>
                    <a:pt x="816863" y="11026914"/>
                  </a:moveTo>
                  <a:cubicBezTo>
                    <a:pt x="366445" y="11026914"/>
                    <a:pt x="0" y="10660468"/>
                    <a:pt x="0" y="10210050"/>
                  </a:cubicBezTo>
                  <a:lnTo>
                    <a:pt x="0" y="816863"/>
                  </a:lnTo>
                  <a:cubicBezTo>
                    <a:pt x="0" y="366445"/>
                    <a:pt x="366445" y="0"/>
                    <a:pt x="816863" y="0"/>
                  </a:cubicBezTo>
                  <a:lnTo>
                    <a:pt x="4560912" y="0"/>
                  </a:lnTo>
                  <a:cubicBezTo>
                    <a:pt x="5011331" y="0"/>
                    <a:pt x="5377776" y="366445"/>
                    <a:pt x="5377776" y="816863"/>
                  </a:cubicBezTo>
                  <a:lnTo>
                    <a:pt x="5377776" y="10210050"/>
                  </a:lnTo>
                  <a:cubicBezTo>
                    <a:pt x="5377776" y="10660468"/>
                    <a:pt x="5011331" y="11026914"/>
                    <a:pt x="4560912" y="11026914"/>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nvGrpSpPr>
            <p:cNvPr id="137" name="Google Shape;137;p187"/>
            <p:cNvGrpSpPr/>
            <p:nvPr/>
          </p:nvGrpSpPr>
          <p:grpSpPr>
            <a:xfrm>
              <a:off x="5157914" y="3581562"/>
              <a:ext cx="5544275" cy="1920061"/>
              <a:chOff x="5157914" y="3581562"/>
              <a:chExt cx="5544275" cy="1920061"/>
            </a:xfrm>
          </p:grpSpPr>
          <p:sp>
            <p:nvSpPr>
              <p:cNvPr id="138" name="Google Shape;138;p187"/>
              <p:cNvSpPr/>
              <p:nvPr/>
            </p:nvSpPr>
            <p:spPr>
              <a:xfrm>
                <a:off x="10618941" y="3888035"/>
                <a:ext cx="83248" cy="1284960"/>
              </a:xfrm>
              <a:custGeom>
                <a:rect b="b" l="l" r="r" t="t"/>
                <a:pathLst>
                  <a:path extrusionOk="0" h="1284960" w="83248">
                    <a:moveTo>
                      <a:pt x="39217" y="1284960"/>
                    </a:moveTo>
                    <a:lnTo>
                      <a:pt x="0" y="1284960"/>
                    </a:lnTo>
                    <a:lnTo>
                      <a:pt x="0" y="0"/>
                    </a:lnTo>
                    <a:lnTo>
                      <a:pt x="39217" y="0"/>
                    </a:lnTo>
                    <a:cubicBezTo>
                      <a:pt x="63538" y="0"/>
                      <a:pt x="83248" y="19710"/>
                      <a:pt x="83248" y="44030"/>
                    </a:cubicBezTo>
                    <a:lnTo>
                      <a:pt x="83248" y="1240929"/>
                    </a:lnTo>
                    <a:cubicBezTo>
                      <a:pt x="83248" y="1265250"/>
                      <a:pt x="63538" y="1284960"/>
                      <a:pt x="39217" y="128496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39" name="Google Shape;139;p187"/>
              <p:cNvSpPr/>
              <p:nvPr/>
            </p:nvSpPr>
            <p:spPr>
              <a:xfrm>
                <a:off x="5157914" y="4644983"/>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40" name="Google Shape;140;p187"/>
              <p:cNvSpPr/>
              <p:nvPr/>
            </p:nvSpPr>
            <p:spPr>
              <a:xfrm>
                <a:off x="5157914" y="3581562"/>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grpSp>
      <p:grpSp>
        <p:nvGrpSpPr>
          <p:cNvPr id="141" name="Google Shape;141;p187"/>
          <p:cNvGrpSpPr/>
          <p:nvPr/>
        </p:nvGrpSpPr>
        <p:grpSpPr>
          <a:xfrm>
            <a:off x="5396967" y="-12387521"/>
            <a:ext cx="4084804" cy="8124198"/>
            <a:chOff x="5157914" y="1377969"/>
            <a:chExt cx="5544275" cy="11026914"/>
          </a:xfrm>
        </p:grpSpPr>
        <p:sp>
          <p:nvSpPr>
            <p:cNvPr id="142" name="Google Shape;142;p187"/>
            <p:cNvSpPr/>
            <p:nvPr/>
          </p:nvSpPr>
          <p:spPr>
            <a:xfrm>
              <a:off x="5241165" y="1377969"/>
              <a:ext cx="5377777" cy="11026914"/>
            </a:xfrm>
            <a:custGeom>
              <a:rect b="b" l="l" r="r" t="t"/>
              <a:pathLst>
                <a:path extrusionOk="0" h="11026914" w="5377776">
                  <a:moveTo>
                    <a:pt x="816863" y="11026914"/>
                  </a:moveTo>
                  <a:cubicBezTo>
                    <a:pt x="366445" y="11026914"/>
                    <a:pt x="0" y="10660468"/>
                    <a:pt x="0" y="10210050"/>
                  </a:cubicBezTo>
                  <a:lnTo>
                    <a:pt x="0" y="816863"/>
                  </a:lnTo>
                  <a:cubicBezTo>
                    <a:pt x="0" y="366445"/>
                    <a:pt x="366445" y="0"/>
                    <a:pt x="816863" y="0"/>
                  </a:cubicBezTo>
                  <a:lnTo>
                    <a:pt x="4560912" y="0"/>
                  </a:lnTo>
                  <a:cubicBezTo>
                    <a:pt x="5011331" y="0"/>
                    <a:pt x="5377776" y="366445"/>
                    <a:pt x="5377776" y="816863"/>
                  </a:cubicBezTo>
                  <a:lnTo>
                    <a:pt x="5377776" y="10210050"/>
                  </a:lnTo>
                  <a:cubicBezTo>
                    <a:pt x="5377776" y="10660468"/>
                    <a:pt x="5011331" y="11026914"/>
                    <a:pt x="4560912" y="11026914"/>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nvGrpSpPr>
            <p:cNvPr id="143" name="Google Shape;143;p187"/>
            <p:cNvGrpSpPr/>
            <p:nvPr/>
          </p:nvGrpSpPr>
          <p:grpSpPr>
            <a:xfrm>
              <a:off x="5157914" y="3581562"/>
              <a:ext cx="5544275" cy="1920061"/>
              <a:chOff x="5157914" y="3581562"/>
              <a:chExt cx="5544275" cy="1920061"/>
            </a:xfrm>
          </p:grpSpPr>
          <p:sp>
            <p:nvSpPr>
              <p:cNvPr id="144" name="Google Shape;144;p187"/>
              <p:cNvSpPr/>
              <p:nvPr/>
            </p:nvSpPr>
            <p:spPr>
              <a:xfrm>
                <a:off x="10618941" y="3888035"/>
                <a:ext cx="83248" cy="1284960"/>
              </a:xfrm>
              <a:custGeom>
                <a:rect b="b" l="l" r="r" t="t"/>
                <a:pathLst>
                  <a:path extrusionOk="0" h="1284960" w="83248">
                    <a:moveTo>
                      <a:pt x="39217" y="1284960"/>
                    </a:moveTo>
                    <a:lnTo>
                      <a:pt x="0" y="1284960"/>
                    </a:lnTo>
                    <a:lnTo>
                      <a:pt x="0" y="0"/>
                    </a:lnTo>
                    <a:lnTo>
                      <a:pt x="39217" y="0"/>
                    </a:lnTo>
                    <a:cubicBezTo>
                      <a:pt x="63538" y="0"/>
                      <a:pt x="83248" y="19710"/>
                      <a:pt x="83248" y="44030"/>
                    </a:cubicBezTo>
                    <a:lnTo>
                      <a:pt x="83248" y="1240929"/>
                    </a:lnTo>
                    <a:cubicBezTo>
                      <a:pt x="83248" y="1265250"/>
                      <a:pt x="63538" y="1284960"/>
                      <a:pt x="39217" y="128496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45" name="Google Shape;145;p187"/>
              <p:cNvSpPr/>
              <p:nvPr/>
            </p:nvSpPr>
            <p:spPr>
              <a:xfrm>
                <a:off x="5157914" y="4644983"/>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46" name="Google Shape;146;p187"/>
              <p:cNvSpPr/>
              <p:nvPr/>
            </p:nvSpPr>
            <p:spPr>
              <a:xfrm>
                <a:off x="5157914" y="3581562"/>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grpSp>
      <p:sp>
        <p:nvSpPr>
          <p:cNvPr id="147" name="Google Shape;147;p187"/>
          <p:cNvSpPr/>
          <p:nvPr>
            <p:ph idx="2" type="pic"/>
          </p:nvPr>
        </p:nvSpPr>
        <p:spPr>
          <a:xfrm>
            <a:off x="5628334" y="-12224298"/>
            <a:ext cx="3635683" cy="779774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48" name="Google Shape;148;p187"/>
          <p:cNvSpPr/>
          <p:nvPr>
            <p:ph idx="3" type="pic"/>
          </p:nvPr>
        </p:nvSpPr>
        <p:spPr>
          <a:xfrm>
            <a:off x="928874" y="-7820581"/>
            <a:ext cx="3635683" cy="779774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49" name="Google Shape;149;p187"/>
          <p:cNvSpPr/>
          <p:nvPr>
            <p:ph idx="4" type="pic"/>
          </p:nvPr>
        </p:nvSpPr>
        <p:spPr>
          <a:xfrm>
            <a:off x="10320530" y="-7820582"/>
            <a:ext cx="3635683" cy="779774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50" name="Google Shape;150;p187"/>
          <p:cNvSpPr/>
          <p:nvPr>
            <p:ph idx="5" type="pic"/>
          </p:nvPr>
        </p:nvSpPr>
        <p:spPr>
          <a:xfrm>
            <a:off x="5628333" y="-3568273"/>
            <a:ext cx="3635683" cy="779774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51" name="Google Shape;151;p187"/>
          <p:cNvSpPr/>
          <p:nvPr>
            <p:ph idx="6" type="pic"/>
          </p:nvPr>
        </p:nvSpPr>
        <p:spPr>
          <a:xfrm>
            <a:off x="10320531" y="827598"/>
            <a:ext cx="3635683" cy="779774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52" name="Google Shape;152;p187"/>
          <p:cNvSpPr/>
          <p:nvPr>
            <p:ph idx="7" type="pic"/>
          </p:nvPr>
        </p:nvSpPr>
        <p:spPr>
          <a:xfrm>
            <a:off x="908638" y="827598"/>
            <a:ext cx="3635683" cy="779774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53" name="Google Shape;153;p187"/>
          <p:cNvSpPr/>
          <p:nvPr>
            <p:ph idx="8" type="pic"/>
          </p:nvPr>
        </p:nvSpPr>
        <p:spPr>
          <a:xfrm>
            <a:off x="5628334" y="5083309"/>
            <a:ext cx="3635683" cy="779774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54" name="Google Shape;154;p187"/>
          <p:cNvSpPr/>
          <p:nvPr>
            <p:ph idx="9" type="pic"/>
          </p:nvPr>
        </p:nvSpPr>
        <p:spPr>
          <a:xfrm>
            <a:off x="10320531" y="9469654"/>
            <a:ext cx="3635683" cy="779774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55" name="Google Shape;155;p187"/>
          <p:cNvSpPr/>
          <p:nvPr>
            <p:ph idx="13" type="pic"/>
          </p:nvPr>
        </p:nvSpPr>
        <p:spPr>
          <a:xfrm>
            <a:off x="908637" y="9469654"/>
            <a:ext cx="3635683" cy="779774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56" name="Google Shape;156;p187"/>
          <p:cNvSpPr/>
          <p:nvPr>
            <p:ph idx="14" type="pic"/>
          </p:nvPr>
        </p:nvSpPr>
        <p:spPr>
          <a:xfrm>
            <a:off x="5614729" y="13716000"/>
            <a:ext cx="3635683" cy="779774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6_Placeholder #9">
  <p:cSld name="26_Placeholder #9">
    <p:spTree>
      <p:nvGrpSpPr>
        <p:cNvPr id="157" name="Shape 157"/>
        <p:cNvGrpSpPr/>
        <p:nvPr/>
      </p:nvGrpSpPr>
      <p:grpSpPr>
        <a:xfrm>
          <a:off x="0" y="0"/>
          <a:ext cx="0" cy="0"/>
          <a:chOff x="0" y="0"/>
          <a:chExt cx="0" cy="0"/>
        </a:xfrm>
      </p:grpSpPr>
      <p:sp>
        <p:nvSpPr>
          <p:cNvPr id="158" name="Google Shape;158;p194"/>
          <p:cNvSpPr/>
          <p:nvPr>
            <p:ph idx="2" type="pic"/>
          </p:nvPr>
        </p:nvSpPr>
        <p:spPr>
          <a:xfrm>
            <a:off x="6618514" y="796925"/>
            <a:ext cx="17112343" cy="1291907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3_Devices #1">
  <p:cSld name="13_Devices #1">
    <p:spTree>
      <p:nvGrpSpPr>
        <p:cNvPr id="159" name="Shape 159"/>
        <p:cNvGrpSpPr/>
        <p:nvPr/>
      </p:nvGrpSpPr>
      <p:grpSpPr>
        <a:xfrm>
          <a:off x="0" y="0"/>
          <a:ext cx="0" cy="0"/>
          <a:chOff x="0" y="0"/>
          <a:chExt cx="0" cy="0"/>
        </a:xfrm>
      </p:grpSpPr>
      <p:sp>
        <p:nvSpPr>
          <p:cNvPr id="160" name="Google Shape;160;p192"/>
          <p:cNvSpPr/>
          <p:nvPr/>
        </p:nvSpPr>
        <p:spPr>
          <a:xfrm>
            <a:off x="5241165" y="1377969"/>
            <a:ext cx="5377777" cy="11026914"/>
          </a:xfrm>
          <a:custGeom>
            <a:rect b="b" l="l" r="r" t="t"/>
            <a:pathLst>
              <a:path extrusionOk="0" h="11026914" w="5377776">
                <a:moveTo>
                  <a:pt x="816863" y="11026914"/>
                </a:moveTo>
                <a:cubicBezTo>
                  <a:pt x="366445" y="11026914"/>
                  <a:pt x="0" y="10660468"/>
                  <a:pt x="0" y="10210050"/>
                </a:cubicBezTo>
                <a:lnTo>
                  <a:pt x="0" y="816863"/>
                </a:lnTo>
                <a:cubicBezTo>
                  <a:pt x="0" y="366445"/>
                  <a:pt x="366445" y="0"/>
                  <a:pt x="816863" y="0"/>
                </a:cubicBezTo>
                <a:lnTo>
                  <a:pt x="4560912" y="0"/>
                </a:lnTo>
                <a:cubicBezTo>
                  <a:pt x="5011331" y="0"/>
                  <a:pt x="5377776" y="366445"/>
                  <a:pt x="5377776" y="816863"/>
                </a:cubicBezTo>
                <a:lnTo>
                  <a:pt x="5377776" y="10210050"/>
                </a:lnTo>
                <a:cubicBezTo>
                  <a:pt x="5377776" y="10660468"/>
                  <a:pt x="5011331" y="11026914"/>
                  <a:pt x="4560912" y="11026914"/>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61" name="Google Shape;161;p192"/>
          <p:cNvSpPr/>
          <p:nvPr>
            <p:ph idx="2" type="pic"/>
          </p:nvPr>
        </p:nvSpPr>
        <p:spPr>
          <a:xfrm>
            <a:off x="5462713" y="1599510"/>
            <a:ext cx="4934686" cy="10583824"/>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grpSp>
        <p:nvGrpSpPr>
          <p:cNvPr id="162" name="Google Shape;162;p192"/>
          <p:cNvGrpSpPr/>
          <p:nvPr/>
        </p:nvGrpSpPr>
        <p:grpSpPr>
          <a:xfrm>
            <a:off x="5157914" y="3581562"/>
            <a:ext cx="5544275" cy="1920061"/>
            <a:chOff x="5157914" y="3581562"/>
            <a:chExt cx="5544275" cy="1920061"/>
          </a:xfrm>
        </p:grpSpPr>
        <p:sp>
          <p:nvSpPr>
            <p:cNvPr id="163" name="Google Shape;163;p192"/>
            <p:cNvSpPr/>
            <p:nvPr/>
          </p:nvSpPr>
          <p:spPr>
            <a:xfrm>
              <a:off x="10618941" y="3888035"/>
              <a:ext cx="83248" cy="1284960"/>
            </a:xfrm>
            <a:custGeom>
              <a:rect b="b" l="l" r="r" t="t"/>
              <a:pathLst>
                <a:path extrusionOk="0" h="1284960" w="83248">
                  <a:moveTo>
                    <a:pt x="39217" y="1284960"/>
                  </a:moveTo>
                  <a:lnTo>
                    <a:pt x="0" y="1284960"/>
                  </a:lnTo>
                  <a:lnTo>
                    <a:pt x="0" y="0"/>
                  </a:lnTo>
                  <a:lnTo>
                    <a:pt x="39217" y="0"/>
                  </a:lnTo>
                  <a:cubicBezTo>
                    <a:pt x="63538" y="0"/>
                    <a:pt x="83248" y="19710"/>
                    <a:pt x="83248" y="44030"/>
                  </a:cubicBezTo>
                  <a:lnTo>
                    <a:pt x="83248" y="1240929"/>
                  </a:lnTo>
                  <a:cubicBezTo>
                    <a:pt x="83248" y="1265250"/>
                    <a:pt x="63538" y="1284960"/>
                    <a:pt x="39217" y="128496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64" name="Google Shape;164;p192"/>
            <p:cNvSpPr/>
            <p:nvPr/>
          </p:nvSpPr>
          <p:spPr>
            <a:xfrm>
              <a:off x="5157914" y="4644983"/>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65" name="Google Shape;165;p192"/>
            <p:cNvSpPr/>
            <p:nvPr/>
          </p:nvSpPr>
          <p:spPr>
            <a:xfrm>
              <a:off x="5157914" y="3581562"/>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4_Placeholder #7">
  <p:cSld name="24_Placeholder #7">
    <p:spTree>
      <p:nvGrpSpPr>
        <p:cNvPr id="166" name="Shape 166"/>
        <p:cNvGrpSpPr/>
        <p:nvPr/>
      </p:nvGrpSpPr>
      <p:grpSpPr>
        <a:xfrm>
          <a:off x="0" y="0"/>
          <a:ext cx="0" cy="0"/>
          <a:chOff x="0" y="0"/>
          <a:chExt cx="0" cy="0"/>
        </a:xfrm>
      </p:grpSpPr>
      <p:sp>
        <p:nvSpPr>
          <p:cNvPr id="167" name="Google Shape;167;p188"/>
          <p:cNvSpPr/>
          <p:nvPr>
            <p:ph idx="2" type="pic"/>
          </p:nvPr>
        </p:nvSpPr>
        <p:spPr>
          <a:xfrm>
            <a:off x="8761346" y="2845996"/>
            <a:ext cx="8624850" cy="564782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68" name="Google Shape;168;p188"/>
          <p:cNvSpPr/>
          <p:nvPr>
            <p:ph idx="3" type="pic"/>
          </p:nvPr>
        </p:nvSpPr>
        <p:spPr>
          <a:xfrm>
            <a:off x="10705098" y="9218119"/>
            <a:ext cx="4522991" cy="29718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750"/>
                                        <p:tgtEl>
                                          <p:spTgt spid="167"/>
                                        </p:tgtEl>
                                      </p:cBhvr>
                                    </p:animEffect>
                                  </p:childTnLst>
                                </p:cTn>
                              </p:par>
                              <p:par>
                                <p:cTn fill="hold" nodeType="withEffect" presetClass="entr" presetID="10" presetSubtype="0">
                                  <p:stCondLst>
                                    <p:cond delay="100"/>
                                  </p:stCondLst>
                                  <p:childTnLst>
                                    <p:set>
                                      <p:cBhvr>
                                        <p:cTn dur="1" fill="hold">
                                          <p:stCondLst>
                                            <p:cond delay="0"/>
                                          </p:stCondLst>
                                        </p:cTn>
                                        <p:tgtEl>
                                          <p:spTgt spid="168"/>
                                        </p:tgtEl>
                                        <p:attrNameLst>
                                          <p:attrName>style.visibility</p:attrName>
                                        </p:attrNameLst>
                                      </p:cBhvr>
                                      <p:to>
                                        <p:strVal val="visible"/>
                                      </p:to>
                                    </p:set>
                                    <p:animEffect filter="fade" transition="in">
                                      <p:cBhvr>
                                        <p:cTn dur="75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5_Placeholder #8">
  <p:cSld name="25_Placeholder #8">
    <p:spTree>
      <p:nvGrpSpPr>
        <p:cNvPr id="169" name="Shape 169"/>
        <p:cNvGrpSpPr/>
        <p:nvPr/>
      </p:nvGrpSpPr>
      <p:grpSpPr>
        <a:xfrm>
          <a:off x="0" y="0"/>
          <a:ext cx="0" cy="0"/>
          <a:chOff x="0" y="0"/>
          <a:chExt cx="0" cy="0"/>
        </a:xfrm>
      </p:grpSpPr>
      <p:sp>
        <p:nvSpPr>
          <p:cNvPr id="170" name="Google Shape;170;p189"/>
          <p:cNvSpPr/>
          <p:nvPr>
            <p:ph idx="2" type="pic"/>
          </p:nvPr>
        </p:nvSpPr>
        <p:spPr>
          <a:xfrm>
            <a:off x="3292447" y="2485760"/>
            <a:ext cx="9613468" cy="959341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70"/>
                                        </p:tgtEl>
                                        <p:attrNameLst>
                                          <p:attrName>style.visibility</p:attrName>
                                        </p:attrNameLst>
                                      </p:cBhvr>
                                      <p:to>
                                        <p:strVal val="visible"/>
                                      </p:to>
                                    </p:set>
                                    <p:anim calcmode="lin" valueType="num">
                                      <p:cBhvr additive="base">
                                        <p:cTn dur="500"/>
                                        <p:tgtEl>
                                          <p:spTgt spid="170"/>
                                        </p:tgtEl>
                                        <p:attrNameLst>
                                          <p:attrName>ppt_w</p:attrName>
                                        </p:attrNameLst>
                                      </p:cBhvr>
                                      <p:tavLst>
                                        <p:tav fmla="" tm="0">
                                          <p:val>
                                            <p:strVal val="0"/>
                                          </p:val>
                                        </p:tav>
                                        <p:tav fmla="" tm="100000">
                                          <p:val>
                                            <p:strVal val="#ppt_w"/>
                                          </p:val>
                                        </p:tav>
                                      </p:tavLst>
                                    </p:anim>
                                    <p:anim calcmode="lin" valueType="num">
                                      <p:cBhvr additive="base">
                                        <p:cTn dur="500"/>
                                        <p:tgtEl>
                                          <p:spTgt spid="170"/>
                                        </p:tgtEl>
                                        <p:attrNameLst>
                                          <p:attrName>ppt_h</p:attrName>
                                        </p:attrNameLst>
                                      </p:cBhvr>
                                      <p:tavLst>
                                        <p:tav fmla="" tm="0">
                                          <p:val>
                                            <p:strVal val="0"/>
                                          </p:val>
                                        </p:tav>
                                        <p:tav fmla="" tm="100000">
                                          <p:val>
                                            <p:strVal val="#ppt_h"/>
                                          </p:val>
                                        </p:tav>
                                      </p:tavLst>
                                    </p:anim>
                                  </p:childTnLst>
                                </p:cTn>
                              </p:par>
                              <p:par>
                                <p:cTn fill="hold" nodeType="withEffect" presetClass="emph" presetID="8" presetSubtype="0">
                                  <p:stCondLst>
                                    <p:cond delay="0"/>
                                  </p:stCondLst>
                                  <p:childTnLst>
                                    <p:animRot by="-21600000">
                                      <p:cBhvr>
                                        <p:cTn dur="600" fill="hold"/>
                                        <p:tgtEl>
                                          <p:spTgt spid="170"/>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1_Performance slide">
  <p:cSld name="01_Performance slide">
    <p:spTree>
      <p:nvGrpSpPr>
        <p:cNvPr id="11" name="Shape 11"/>
        <p:cNvGrpSpPr/>
        <p:nvPr/>
      </p:nvGrpSpPr>
      <p:grpSpPr>
        <a:xfrm>
          <a:off x="0" y="0"/>
          <a:ext cx="0" cy="0"/>
          <a:chOff x="0" y="0"/>
          <a:chExt cx="0" cy="0"/>
        </a:xfrm>
      </p:grpSpPr>
      <p:sp>
        <p:nvSpPr>
          <p:cNvPr id="12" name="Google Shape;12;p174"/>
          <p:cNvSpPr/>
          <p:nvPr>
            <p:ph idx="2" type="pic"/>
          </p:nvPr>
        </p:nvSpPr>
        <p:spPr>
          <a:xfrm>
            <a:off x="12150725" y="4031754"/>
            <a:ext cx="9139238" cy="5651500"/>
          </a:xfrm>
          <a:prstGeom prst="rect">
            <a:avLst/>
          </a:prstGeom>
          <a:solidFill>
            <a:schemeClr val="lt1"/>
          </a:solidFill>
          <a:ln>
            <a:noFill/>
          </a:ln>
          <a:effectLst>
            <a:outerShdw blurRad="1270000" sx="102000" rotWithShape="0" algn="ctr" sy="102000">
              <a:srgbClr val="4B4D64">
                <a:alpha val="40000"/>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
                                        </p:tgtEl>
                                        <p:attrNameLst>
                                          <p:attrName>style.visibility</p:attrName>
                                        </p:attrNameLst>
                                      </p:cBhvr>
                                      <p:to>
                                        <p:strVal val="visible"/>
                                      </p:to>
                                    </p:set>
                                    <p:animEffect filter="fade" transition="in">
                                      <p:cBhvr>
                                        <p:cTn dur="1000"/>
                                        <p:tgtEl>
                                          <p:spTgt spid="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0_Review #2">
  <p:cSld name="10_Review #2">
    <p:spTree>
      <p:nvGrpSpPr>
        <p:cNvPr id="171" name="Shape 171"/>
        <p:cNvGrpSpPr/>
        <p:nvPr/>
      </p:nvGrpSpPr>
      <p:grpSpPr>
        <a:xfrm>
          <a:off x="0" y="0"/>
          <a:ext cx="0" cy="0"/>
          <a:chOff x="0" y="0"/>
          <a:chExt cx="0" cy="0"/>
        </a:xfrm>
      </p:grpSpPr>
      <p:sp>
        <p:nvSpPr>
          <p:cNvPr id="172" name="Google Shape;172;p190"/>
          <p:cNvSpPr/>
          <p:nvPr>
            <p:ph idx="2" type="pic"/>
          </p:nvPr>
        </p:nvSpPr>
        <p:spPr>
          <a:xfrm>
            <a:off x="2153866" y="5762462"/>
            <a:ext cx="2172716" cy="2172703"/>
          </a:xfrm>
          <a:prstGeom prst="rect">
            <a:avLst/>
          </a:prstGeom>
          <a:solidFill>
            <a:schemeClr val="lt1"/>
          </a:solidFill>
          <a:ln>
            <a:noFill/>
          </a:ln>
          <a:effectLst>
            <a:outerShdw blurRad="1270000" sx="102000" rotWithShape="0" algn="ctr" sy="102000">
              <a:srgbClr val="4B4D64">
                <a:alpha val="29411"/>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73" name="Google Shape;173;p190"/>
          <p:cNvSpPr/>
          <p:nvPr>
            <p:ph idx="3" type="pic"/>
          </p:nvPr>
        </p:nvSpPr>
        <p:spPr>
          <a:xfrm>
            <a:off x="5660753" y="5340691"/>
            <a:ext cx="3031350" cy="3031363"/>
          </a:xfrm>
          <a:prstGeom prst="rect">
            <a:avLst/>
          </a:prstGeom>
          <a:solidFill>
            <a:schemeClr val="lt1"/>
          </a:solidFill>
          <a:ln>
            <a:noFill/>
          </a:ln>
          <a:effectLst>
            <a:outerShdw blurRad="1270000" sx="102000" rotWithShape="0" algn="ctr" sy="102000">
              <a:srgbClr val="4B4D64">
                <a:alpha val="29411"/>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74" name="Google Shape;174;p190"/>
          <p:cNvSpPr/>
          <p:nvPr>
            <p:ph idx="4" type="pic"/>
          </p:nvPr>
        </p:nvSpPr>
        <p:spPr>
          <a:xfrm>
            <a:off x="10096500" y="4753304"/>
            <a:ext cx="4191000" cy="4191018"/>
          </a:xfrm>
          <a:prstGeom prst="rect">
            <a:avLst/>
          </a:prstGeom>
          <a:solidFill>
            <a:schemeClr val="lt1"/>
          </a:solidFill>
          <a:ln>
            <a:noFill/>
          </a:ln>
          <a:effectLst>
            <a:outerShdw blurRad="1270000" sx="102000" rotWithShape="0" algn="ctr" sy="102000">
              <a:srgbClr val="4B4D64">
                <a:alpha val="29411"/>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75" name="Google Shape;175;p190"/>
          <p:cNvSpPr/>
          <p:nvPr>
            <p:ph idx="5" type="pic"/>
          </p:nvPr>
        </p:nvSpPr>
        <p:spPr>
          <a:xfrm>
            <a:off x="15695142" y="5340692"/>
            <a:ext cx="3031351" cy="3031363"/>
          </a:xfrm>
          <a:prstGeom prst="rect">
            <a:avLst/>
          </a:prstGeom>
          <a:solidFill>
            <a:schemeClr val="lt1"/>
          </a:solidFill>
          <a:ln>
            <a:noFill/>
          </a:ln>
          <a:effectLst>
            <a:outerShdw blurRad="1270000" sx="102000" rotWithShape="0" algn="ctr" sy="102000">
              <a:srgbClr val="4B4D64">
                <a:alpha val="29411"/>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76" name="Google Shape;176;p190"/>
          <p:cNvSpPr/>
          <p:nvPr>
            <p:ph idx="6" type="pic"/>
          </p:nvPr>
        </p:nvSpPr>
        <p:spPr>
          <a:xfrm>
            <a:off x="20060866" y="5762462"/>
            <a:ext cx="2172716" cy="2172703"/>
          </a:xfrm>
          <a:prstGeom prst="rect">
            <a:avLst/>
          </a:prstGeom>
          <a:solidFill>
            <a:schemeClr val="lt1"/>
          </a:solidFill>
          <a:ln>
            <a:noFill/>
          </a:ln>
          <a:effectLst>
            <a:outerShdw blurRad="1270000" sx="102000" rotWithShape="0" algn="ctr" sy="102000">
              <a:srgbClr val="4B4D64">
                <a:alpha val="29411"/>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72"/>
                                        </p:tgtEl>
                                        <p:attrNameLst>
                                          <p:attrName>style.visibility</p:attrName>
                                        </p:attrNameLst>
                                      </p:cBhvr>
                                      <p:to>
                                        <p:strVal val="visible"/>
                                      </p:to>
                                    </p:set>
                                    <p:anim calcmode="lin" valueType="num">
                                      <p:cBhvr additive="base">
                                        <p:cTn dur="750"/>
                                        <p:tgtEl>
                                          <p:spTgt spid="172"/>
                                        </p:tgtEl>
                                        <p:attrNameLst>
                                          <p:attrName>ppt_w</p:attrName>
                                        </p:attrNameLst>
                                      </p:cBhvr>
                                      <p:tavLst>
                                        <p:tav fmla="" tm="0">
                                          <p:val>
                                            <p:strVal val="0"/>
                                          </p:val>
                                        </p:tav>
                                        <p:tav fmla="" tm="100000">
                                          <p:val>
                                            <p:strVal val="#ppt_w"/>
                                          </p:val>
                                        </p:tav>
                                      </p:tavLst>
                                    </p:anim>
                                    <p:anim calcmode="lin" valueType="num">
                                      <p:cBhvr additive="base">
                                        <p:cTn dur="750"/>
                                        <p:tgtEl>
                                          <p:spTgt spid="17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00"/>
                                  </p:stCondLst>
                                  <p:childTnLst>
                                    <p:set>
                                      <p:cBhvr>
                                        <p:cTn dur="1" fill="hold">
                                          <p:stCondLst>
                                            <p:cond delay="0"/>
                                          </p:stCondLst>
                                        </p:cTn>
                                        <p:tgtEl>
                                          <p:spTgt spid="173"/>
                                        </p:tgtEl>
                                        <p:attrNameLst>
                                          <p:attrName>style.visibility</p:attrName>
                                        </p:attrNameLst>
                                      </p:cBhvr>
                                      <p:to>
                                        <p:strVal val="visible"/>
                                      </p:to>
                                    </p:set>
                                    <p:anim calcmode="lin" valueType="num">
                                      <p:cBhvr additive="base">
                                        <p:cTn dur="750"/>
                                        <p:tgtEl>
                                          <p:spTgt spid="173"/>
                                        </p:tgtEl>
                                        <p:attrNameLst>
                                          <p:attrName>ppt_w</p:attrName>
                                        </p:attrNameLst>
                                      </p:cBhvr>
                                      <p:tavLst>
                                        <p:tav fmla="" tm="0">
                                          <p:val>
                                            <p:strVal val="0"/>
                                          </p:val>
                                        </p:tav>
                                        <p:tav fmla="" tm="100000">
                                          <p:val>
                                            <p:strVal val="#ppt_w"/>
                                          </p:val>
                                        </p:tav>
                                      </p:tavLst>
                                    </p:anim>
                                    <p:anim calcmode="lin" valueType="num">
                                      <p:cBhvr additive="base">
                                        <p:cTn dur="750"/>
                                        <p:tgtEl>
                                          <p:spTgt spid="17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74"/>
                                        </p:tgtEl>
                                        <p:attrNameLst>
                                          <p:attrName>style.visibility</p:attrName>
                                        </p:attrNameLst>
                                      </p:cBhvr>
                                      <p:to>
                                        <p:strVal val="visible"/>
                                      </p:to>
                                    </p:set>
                                    <p:anim calcmode="lin" valueType="num">
                                      <p:cBhvr additive="base">
                                        <p:cTn dur="750"/>
                                        <p:tgtEl>
                                          <p:spTgt spid="174"/>
                                        </p:tgtEl>
                                        <p:attrNameLst>
                                          <p:attrName>ppt_w</p:attrName>
                                        </p:attrNameLst>
                                      </p:cBhvr>
                                      <p:tavLst>
                                        <p:tav fmla="" tm="0">
                                          <p:val>
                                            <p:strVal val="0"/>
                                          </p:val>
                                        </p:tav>
                                        <p:tav fmla="" tm="100000">
                                          <p:val>
                                            <p:strVal val="#ppt_w"/>
                                          </p:val>
                                        </p:tav>
                                      </p:tavLst>
                                    </p:anim>
                                    <p:anim calcmode="lin" valueType="num">
                                      <p:cBhvr additive="base">
                                        <p:cTn dur="750"/>
                                        <p:tgtEl>
                                          <p:spTgt spid="17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00"/>
                                  </p:stCondLst>
                                  <p:childTnLst>
                                    <p:set>
                                      <p:cBhvr>
                                        <p:cTn dur="1" fill="hold">
                                          <p:stCondLst>
                                            <p:cond delay="0"/>
                                          </p:stCondLst>
                                        </p:cTn>
                                        <p:tgtEl>
                                          <p:spTgt spid="175"/>
                                        </p:tgtEl>
                                        <p:attrNameLst>
                                          <p:attrName>style.visibility</p:attrName>
                                        </p:attrNameLst>
                                      </p:cBhvr>
                                      <p:to>
                                        <p:strVal val="visible"/>
                                      </p:to>
                                    </p:set>
                                    <p:anim calcmode="lin" valueType="num">
                                      <p:cBhvr additive="base">
                                        <p:cTn dur="750"/>
                                        <p:tgtEl>
                                          <p:spTgt spid="175"/>
                                        </p:tgtEl>
                                        <p:attrNameLst>
                                          <p:attrName>ppt_w</p:attrName>
                                        </p:attrNameLst>
                                      </p:cBhvr>
                                      <p:tavLst>
                                        <p:tav fmla="" tm="0">
                                          <p:val>
                                            <p:strVal val="0"/>
                                          </p:val>
                                        </p:tav>
                                        <p:tav fmla="" tm="100000">
                                          <p:val>
                                            <p:strVal val="#ppt_w"/>
                                          </p:val>
                                        </p:tav>
                                      </p:tavLst>
                                    </p:anim>
                                    <p:anim calcmode="lin" valueType="num">
                                      <p:cBhvr additive="base">
                                        <p:cTn dur="750"/>
                                        <p:tgtEl>
                                          <p:spTgt spid="17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200"/>
                                  </p:stCondLst>
                                  <p:childTnLst>
                                    <p:set>
                                      <p:cBhvr>
                                        <p:cTn dur="1" fill="hold">
                                          <p:stCondLst>
                                            <p:cond delay="0"/>
                                          </p:stCondLst>
                                        </p:cTn>
                                        <p:tgtEl>
                                          <p:spTgt spid="176"/>
                                        </p:tgtEl>
                                        <p:attrNameLst>
                                          <p:attrName>style.visibility</p:attrName>
                                        </p:attrNameLst>
                                      </p:cBhvr>
                                      <p:to>
                                        <p:strVal val="visible"/>
                                      </p:to>
                                    </p:set>
                                    <p:anim calcmode="lin" valueType="num">
                                      <p:cBhvr additive="base">
                                        <p:cTn dur="750"/>
                                        <p:tgtEl>
                                          <p:spTgt spid="176"/>
                                        </p:tgtEl>
                                        <p:attrNameLst>
                                          <p:attrName>ppt_w</p:attrName>
                                        </p:attrNameLst>
                                      </p:cBhvr>
                                      <p:tavLst>
                                        <p:tav fmla="" tm="0">
                                          <p:val>
                                            <p:strVal val="0"/>
                                          </p:val>
                                        </p:tav>
                                        <p:tav fmla="" tm="100000">
                                          <p:val>
                                            <p:strVal val="#ppt_w"/>
                                          </p:val>
                                        </p:tav>
                                      </p:tavLst>
                                    </p:anim>
                                    <p:anim calcmode="lin" valueType="num">
                                      <p:cBhvr additive="base">
                                        <p:cTn dur="750"/>
                                        <p:tgtEl>
                                          <p:spTgt spid="17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_Review #4">
  <p:cSld name="12_Review #4">
    <p:spTree>
      <p:nvGrpSpPr>
        <p:cNvPr id="177" name="Shape 177"/>
        <p:cNvGrpSpPr/>
        <p:nvPr/>
      </p:nvGrpSpPr>
      <p:grpSpPr>
        <a:xfrm>
          <a:off x="0" y="0"/>
          <a:ext cx="0" cy="0"/>
          <a:chOff x="0" y="0"/>
          <a:chExt cx="0" cy="0"/>
        </a:xfrm>
      </p:grpSpPr>
      <p:sp>
        <p:nvSpPr>
          <p:cNvPr id="178" name="Google Shape;178;p191"/>
          <p:cNvSpPr/>
          <p:nvPr>
            <p:ph idx="2" type="pic"/>
          </p:nvPr>
        </p:nvSpPr>
        <p:spPr>
          <a:xfrm>
            <a:off x="6815289" y="3525418"/>
            <a:ext cx="2574925" cy="25749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79" name="Google Shape;179;p191"/>
          <p:cNvSpPr/>
          <p:nvPr>
            <p:ph idx="3" type="pic"/>
          </p:nvPr>
        </p:nvSpPr>
        <p:spPr>
          <a:xfrm>
            <a:off x="10904689" y="3525418"/>
            <a:ext cx="2574925" cy="25749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80" name="Google Shape;180;p191"/>
          <p:cNvSpPr/>
          <p:nvPr>
            <p:ph idx="4" type="pic"/>
          </p:nvPr>
        </p:nvSpPr>
        <p:spPr>
          <a:xfrm>
            <a:off x="14994089" y="3525418"/>
            <a:ext cx="2574925" cy="25749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81" name="Google Shape;181;p191"/>
          <p:cNvSpPr/>
          <p:nvPr>
            <p:ph idx="5" type="pic"/>
          </p:nvPr>
        </p:nvSpPr>
        <p:spPr>
          <a:xfrm>
            <a:off x="6815289" y="7614818"/>
            <a:ext cx="2574925" cy="25749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82" name="Google Shape;182;p191"/>
          <p:cNvSpPr/>
          <p:nvPr>
            <p:ph idx="6" type="pic"/>
          </p:nvPr>
        </p:nvSpPr>
        <p:spPr>
          <a:xfrm>
            <a:off x="10904689" y="7613230"/>
            <a:ext cx="2574925" cy="25749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83" name="Google Shape;183;p191"/>
          <p:cNvSpPr/>
          <p:nvPr>
            <p:ph idx="7" type="pic"/>
          </p:nvPr>
        </p:nvSpPr>
        <p:spPr>
          <a:xfrm>
            <a:off x="14994089" y="7614818"/>
            <a:ext cx="2574925" cy="257333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750"/>
                                        <p:tgtEl>
                                          <p:spTgt spid="178"/>
                                        </p:tgtEl>
                                      </p:cBhvr>
                                    </p:animEffect>
                                  </p:childTnLst>
                                </p:cTn>
                              </p:par>
                              <p:par>
                                <p:cTn fill="hold" nodeType="with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750"/>
                                        <p:tgtEl>
                                          <p:spTgt spid="179"/>
                                        </p:tgtEl>
                                      </p:cBhvr>
                                    </p:animEffect>
                                  </p:childTnLst>
                                </p:cTn>
                              </p:par>
                              <p:par>
                                <p:cTn fill="hold" nodeType="with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750"/>
                                        <p:tgtEl>
                                          <p:spTgt spid="180"/>
                                        </p:tgtEl>
                                      </p:cBhvr>
                                    </p:animEffect>
                                  </p:childTnLst>
                                </p:cTn>
                              </p:par>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750"/>
                                        <p:tgtEl>
                                          <p:spTgt spid="181"/>
                                        </p:tgtEl>
                                      </p:cBhvr>
                                    </p:animEffect>
                                  </p:childTnLst>
                                </p:cTn>
                              </p:par>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750"/>
                                        <p:tgtEl>
                                          <p:spTgt spid="182"/>
                                        </p:tgtEl>
                                      </p:cBhvr>
                                    </p:animEffect>
                                  </p:childTnLst>
                                </p:cTn>
                              </p:par>
                              <p:par>
                                <p:cTn fill="hold" nodeType="with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75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7_Devices #5">
  <p:cSld name="17_Devices #5">
    <p:spTree>
      <p:nvGrpSpPr>
        <p:cNvPr id="184" name="Shape 184"/>
        <p:cNvGrpSpPr/>
        <p:nvPr/>
      </p:nvGrpSpPr>
      <p:grpSpPr>
        <a:xfrm>
          <a:off x="0" y="0"/>
          <a:ext cx="0" cy="0"/>
          <a:chOff x="0" y="0"/>
          <a:chExt cx="0" cy="0"/>
        </a:xfrm>
      </p:grpSpPr>
      <p:grpSp>
        <p:nvGrpSpPr>
          <p:cNvPr id="185" name="Google Shape;185;p193"/>
          <p:cNvGrpSpPr/>
          <p:nvPr/>
        </p:nvGrpSpPr>
        <p:grpSpPr>
          <a:xfrm>
            <a:off x="1910833" y="3776117"/>
            <a:ext cx="12631928" cy="6740919"/>
            <a:chOff x="1910833" y="3776117"/>
            <a:chExt cx="12631928" cy="6740919"/>
          </a:xfrm>
        </p:grpSpPr>
        <p:sp>
          <p:nvSpPr>
            <p:cNvPr id="186" name="Google Shape;186;p193"/>
            <p:cNvSpPr/>
            <p:nvPr/>
          </p:nvSpPr>
          <p:spPr>
            <a:xfrm>
              <a:off x="3091929" y="3776117"/>
              <a:ext cx="10269728" cy="6502400"/>
            </a:xfrm>
            <a:custGeom>
              <a:rect b="b" l="l" r="r" t="t"/>
              <a:pathLst>
                <a:path extrusionOk="0" h="6502400" w="10269728">
                  <a:moveTo>
                    <a:pt x="10269728" y="6502400"/>
                  </a:moveTo>
                  <a:lnTo>
                    <a:pt x="10269728" y="341274"/>
                  </a:lnTo>
                  <a:cubicBezTo>
                    <a:pt x="10269728" y="152793"/>
                    <a:pt x="10116934" y="0"/>
                    <a:pt x="9928453" y="0"/>
                  </a:cubicBezTo>
                  <a:lnTo>
                    <a:pt x="341274" y="0"/>
                  </a:lnTo>
                  <a:cubicBezTo>
                    <a:pt x="152793" y="0"/>
                    <a:pt x="0" y="152793"/>
                    <a:pt x="0" y="341274"/>
                  </a:cubicBezTo>
                  <a:lnTo>
                    <a:pt x="0" y="6502400"/>
                  </a:ln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187" name="Google Shape;187;p193"/>
            <p:cNvSpPr/>
            <p:nvPr/>
          </p:nvSpPr>
          <p:spPr>
            <a:xfrm>
              <a:off x="1910833" y="10176917"/>
              <a:ext cx="12631928" cy="340119"/>
            </a:xfrm>
            <a:custGeom>
              <a:rect b="b" l="l" r="r" t="t"/>
              <a:pathLst>
                <a:path extrusionOk="0" h="340118" w="12631928">
                  <a:moveTo>
                    <a:pt x="12587858" y="0"/>
                  </a:moveTo>
                  <a:lnTo>
                    <a:pt x="7691628" y="0"/>
                  </a:lnTo>
                  <a:lnTo>
                    <a:pt x="7691628" y="69189"/>
                  </a:lnTo>
                  <a:lnTo>
                    <a:pt x="4940300" y="69189"/>
                  </a:lnTo>
                  <a:lnTo>
                    <a:pt x="4940300" y="0"/>
                  </a:lnTo>
                  <a:lnTo>
                    <a:pt x="44068" y="0"/>
                  </a:lnTo>
                  <a:cubicBezTo>
                    <a:pt x="19735" y="0"/>
                    <a:pt x="0" y="19735"/>
                    <a:pt x="0" y="44069"/>
                  </a:cubicBezTo>
                  <a:cubicBezTo>
                    <a:pt x="0" y="77127"/>
                    <a:pt x="24218" y="105181"/>
                    <a:pt x="56921" y="110007"/>
                  </a:cubicBezTo>
                  <a:lnTo>
                    <a:pt x="936116" y="317055"/>
                  </a:lnTo>
                  <a:cubicBezTo>
                    <a:pt x="1040028" y="332409"/>
                    <a:pt x="1144930" y="340118"/>
                    <a:pt x="1249984" y="340118"/>
                  </a:cubicBezTo>
                  <a:lnTo>
                    <a:pt x="6315963" y="340118"/>
                  </a:lnTo>
                  <a:lnTo>
                    <a:pt x="11381943" y="340118"/>
                  </a:lnTo>
                  <a:cubicBezTo>
                    <a:pt x="11486984" y="340118"/>
                    <a:pt x="11591899" y="332409"/>
                    <a:pt x="11695811" y="317055"/>
                  </a:cubicBezTo>
                  <a:lnTo>
                    <a:pt x="12575006" y="110007"/>
                  </a:lnTo>
                  <a:cubicBezTo>
                    <a:pt x="12607709" y="105181"/>
                    <a:pt x="12631928" y="77127"/>
                    <a:pt x="12631928" y="44069"/>
                  </a:cubicBezTo>
                  <a:cubicBezTo>
                    <a:pt x="12631928" y="19735"/>
                    <a:pt x="12612192" y="0"/>
                    <a:pt x="12587858" y="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sp>
        <p:nvSpPr>
          <p:cNvPr id="188" name="Google Shape;188;p193"/>
          <p:cNvSpPr/>
          <p:nvPr>
            <p:ph idx="2" type="pic"/>
          </p:nvPr>
        </p:nvSpPr>
        <p:spPr>
          <a:xfrm>
            <a:off x="3472940" y="4183976"/>
            <a:ext cx="9507715" cy="606213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200"/>
                                  </p:stCondLst>
                                  <p:childTnLst>
                                    <p:set>
                                      <p:cBhvr>
                                        <p:cTn dur="1" fill="hold">
                                          <p:stCondLst>
                                            <p:cond delay="0"/>
                                          </p:stCondLst>
                                        </p:cTn>
                                        <p:tgtEl>
                                          <p:spTgt spid="185"/>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200"/>
                                  </p:stCondLst>
                                  <p:childTnLst>
                                    <p:set>
                                      <p:cBhvr>
                                        <p:cTn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7_Placeholder #10">
  <p:cSld name="27_Placeholder #10">
    <p:spTree>
      <p:nvGrpSpPr>
        <p:cNvPr id="189" name="Shape 189"/>
        <p:cNvGrpSpPr/>
        <p:nvPr/>
      </p:nvGrpSpPr>
      <p:grpSpPr>
        <a:xfrm>
          <a:off x="0" y="0"/>
          <a:ext cx="0" cy="0"/>
          <a:chOff x="0" y="0"/>
          <a:chExt cx="0" cy="0"/>
        </a:xfrm>
      </p:grpSpPr>
      <p:sp>
        <p:nvSpPr>
          <p:cNvPr id="190" name="Google Shape;190;p195"/>
          <p:cNvSpPr/>
          <p:nvPr>
            <p:ph idx="2" type="pic"/>
          </p:nvPr>
        </p:nvSpPr>
        <p:spPr>
          <a:xfrm>
            <a:off x="0" y="657225"/>
            <a:ext cx="12801600" cy="124015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100"/>
                                  </p:stCondLst>
                                  <p:childTnLst>
                                    <p:set>
                                      <p:cBhvr>
                                        <p:cTn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8_Contacts">
  <p:cSld name="28_Contacts">
    <p:spTree>
      <p:nvGrpSpPr>
        <p:cNvPr id="191" name="Shape 191"/>
        <p:cNvGrpSpPr/>
        <p:nvPr/>
      </p:nvGrpSpPr>
      <p:grpSpPr>
        <a:xfrm>
          <a:off x="0" y="0"/>
          <a:ext cx="0" cy="0"/>
          <a:chOff x="0" y="0"/>
          <a:chExt cx="0" cy="0"/>
        </a:xfrm>
      </p:grpSpPr>
      <p:sp>
        <p:nvSpPr>
          <p:cNvPr id="192" name="Google Shape;192;p196"/>
          <p:cNvSpPr/>
          <p:nvPr>
            <p:ph idx="2" type="pic"/>
          </p:nvPr>
        </p:nvSpPr>
        <p:spPr>
          <a:xfrm>
            <a:off x="0" y="1543050"/>
            <a:ext cx="24364949" cy="620077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5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9_Break section">
  <p:cSld name="29_Break section">
    <p:spTree>
      <p:nvGrpSpPr>
        <p:cNvPr id="193" name="Shape 193"/>
        <p:cNvGrpSpPr/>
        <p:nvPr/>
      </p:nvGrpSpPr>
      <p:grpSpPr>
        <a:xfrm>
          <a:off x="0" y="0"/>
          <a:ext cx="0" cy="0"/>
          <a:chOff x="0" y="0"/>
          <a:chExt cx="0" cy="0"/>
        </a:xfrm>
      </p:grpSpPr>
      <p:sp>
        <p:nvSpPr>
          <p:cNvPr id="194" name="Google Shape;194;p197"/>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0_Map">
  <p:cSld name="30_Map">
    <p:spTree>
      <p:nvGrpSpPr>
        <p:cNvPr id="195" name="Shape 195"/>
        <p:cNvGrpSpPr/>
        <p:nvPr/>
      </p:nvGrpSpPr>
      <p:grpSpPr>
        <a:xfrm>
          <a:off x="0" y="0"/>
          <a:ext cx="0" cy="0"/>
          <a:chOff x="0" y="0"/>
          <a:chExt cx="0" cy="0"/>
        </a:xfrm>
      </p:grpSpPr>
      <p:sp>
        <p:nvSpPr>
          <p:cNvPr id="196" name="Google Shape;196;p198"/>
          <p:cNvSpPr/>
          <p:nvPr>
            <p:ph idx="2" type="pic"/>
          </p:nvPr>
        </p:nvSpPr>
        <p:spPr>
          <a:xfrm>
            <a:off x="0" y="1725613"/>
            <a:ext cx="24384001" cy="1199038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1­­_Personal page #1">
  <p:cSld name="31­­_Personal page #1">
    <p:spTree>
      <p:nvGrpSpPr>
        <p:cNvPr id="197" name="Shape 197"/>
        <p:cNvGrpSpPr/>
        <p:nvPr/>
      </p:nvGrpSpPr>
      <p:grpSpPr>
        <a:xfrm>
          <a:off x="0" y="0"/>
          <a:ext cx="0" cy="0"/>
          <a:chOff x="0" y="0"/>
          <a:chExt cx="0" cy="0"/>
        </a:xfrm>
      </p:grpSpPr>
      <p:sp>
        <p:nvSpPr>
          <p:cNvPr id="198" name="Google Shape;198;p199"/>
          <p:cNvSpPr/>
          <p:nvPr>
            <p:ph idx="2" type="pic"/>
          </p:nvPr>
        </p:nvSpPr>
        <p:spPr>
          <a:xfrm>
            <a:off x="4956175" y="2139950"/>
            <a:ext cx="7875588" cy="115760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100"/>
                                  </p:stCondLst>
                                  <p:childTnLst>
                                    <p:set>
                                      <p:cBhvr>
                                        <p:cTn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2_Personal page #2">
  <p:cSld name="32_Personal page #2">
    <p:spTree>
      <p:nvGrpSpPr>
        <p:cNvPr id="199" name="Shape 199"/>
        <p:cNvGrpSpPr/>
        <p:nvPr/>
      </p:nvGrpSpPr>
      <p:grpSpPr>
        <a:xfrm>
          <a:off x="0" y="0"/>
          <a:ext cx="0" cy="0"/>
          <a:chOff x="0" y="0"/>
          <a:chExt cx="0" cy="0"/>
        </a:xfrm>
      </p:grpSpPr>
      <p:sp>
        <p:nvSpPr>
          <p:cNvPr id="200" name="Google Shape;200;p200"/>
          <p:cNvSpPr/>
          <p:nvPr>
            <p:ph idx="2" type="pic"/>
          </p:nvPr>
        </p:nvSpPr>
        <p:spPr>
          <a:xfrm>
            <a:off x="14328775" y="2139950"/>
            <a:ext cx="8529638" cy="115760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100"/>
                                  </p:stCondLst>
                                  <p:childTnLst>
                                    <p:set>
                                      <p:cBhvr>
                                        <p:cTn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4_Personal page #4">
  <p:cSld name="34_Personal page #4">
    <p:spTree>
      <p:nvGrpSpPr>
        <p:cNvPr id="201" name="Shape 201"/>
        <p:cNvGrpSpPr/>
        <p:nvPr/>
      </p:nvGrpSpPr>
      <p:grpSpPr>
        <a:xfrm>
          <a:off x="0" y="0"/>
          <a:ext cx="0" cy="0"/>
          <a:chOff x="0" y="0"/>
          <a:chExt cx="0" cy="0"/>
        </a:xfrm>
      </p:grpSpPr>
      <p:sp>
        <p:nvSpPr>
          <p:cNvPr id="202" name="Google Shape;202;p201"/>
          <p:cNvSpPr/>
          <p:nvPr>
            <p:ph idx="2" type="pic"/>
          </p:nvPr>
        </p:nvSpPr>
        <p:spPr>
          <a:xfrm>
            <a:off x="8205788" y="2895600"/>
            <a:ext cx="7972425" cy="108204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100"/>
                                  </p:stCondLst>
                                  <p:childTnLst>
                                    <p:set>
                                      <p:cBhvr>
                                        <p:cTn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2_Meet the team #1" showMasterSp="0">
  <p:cSld name="02_Meet the team #1">
    <p:spTree>
      <p:nvGrpSpPr>
        <p:cNvPr id="13" name="Shape 13"/>
        <p:cNvGrpSpPr/>
        <p:nvPr/>
      </p:nvGrpSpPr>
      <p:grpSpPr>
        <a:xfrm>
          <a:off x="0" y="0"/>
          <a:ext cx="0" cy="0"/>
          <a:chOff x="0" y="0"/>
          <a:chExt cx="0" cy="0"/>
        </a:xfrm>
      </p:grpSpPr>
      <p:sp>
        <p:nvSpPr>
          <p:cNvPr id="14" name="Google Shape;14;p175"/>
          <p:cNvSpPr/>
          <p:nvPr>
            <p:ph idx="2" type="pic"/>
          </p:nvPr>
        </p:nvSpPr>
        <p:spPr>
          <a:xfrm>
            <a:off x="2121358" y="4054307"/>
            <a:ext cx="4235552" cy="4235539"/>
          </a:xfrm>
          <a:prstGeom prst="rect">
            <a:avLst/>
          </a:prstGeom>
          <a:solidFill>
            <a:schemeClr val="lt1"/>
          </a:solidFill>
          <a:ln>
            <a:noFill/>
          </a:ln>
          <a:effectLst>
            <a:outerShdw blurRad="1270000" sx="102000" rotWithShape="0" algn="ctr" sy="102000">
              <a:srgbClr val="222342">
                <a:alpha val="20000"/>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5" name="Google Shape;15;p175"/>
          <p:cNvSpPr/>
          <p:nvPr>
            <p:ph idx="3" type="pic"/>
          </p:nvPr>
        </p:nvSpPr>
        <p:spPr>
          <a:xfrm>
            <a:off x="7423249" y="5089850"/>
            <a:ext cx="4235538" cy="4235539"/>
          </a:xfrm>
          <a:prstGeom prst="rect">
            <a:avLst/>
          </a:prstGeom>
          <a:solidFill>
            <a:schemeClr val="lt1"/>
          </a:solidFill>
          <a:ln>
            <a:noFill/>
          </a:ln>
          <a:effectLst>
            <a:outerShdw blurRad="1270000" sx="102000" rotWithShape="0" algn="ctr" sy="102000">
              <a:srgbClr val="222342">
                <a:alpha val="20000"/>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6" name="Google Shape;16;p175"/>
          <p:cNvSpPr/>
          <p:nvPr>
            <p:ph idx="4" type="pic"/>
          </p:nvPr>
        </p:nvSpPr>
        <p:spPr>
          <a:xfrm>
            <a:off x="12725140" y="4054308"/>
            <a:ext cx="4235539" cy="4235539"/>
          </a:xfrm>
          <a:prstGeom prst="rect">
            <a:avLst/>
          </a:prstGeom>
          <a:solidFill>
            <a:schemeClr val="lt1"/>
          </a:solidFill>
          <a:ln>
            <a:noFill/>
          </a:ln>
          <a:effectLst>
            <a:outerShdw blurRad="1270000" sx="102000" rotWithShape="0" algn="ctr" sy="102000">
              <a:srgbClr val="222342">
                <a:alpha val="20000"/>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17" name="Google Shape;17;p175"/>
          <p:cNvSpPr/>
          <p:nvPr>
            <p:ph idx="5" type="pic"/>
          </p:nvPr>
        </p:nvSpPr>
        <p:spPr>
          <a:xfrm>
            <a:off x="18027016" y="5089850"/>
            <a:ext cx="4235552" cy="4235539"/>
          </a:xfrm>
          <a:prstGeom prst="rect">
            <a:avLst/>
          </a:prstGeom>
          <a:solidFill>
            <a:schemeClr val="lt1"/>
          </a:solidFill>
          <a:ln>
            <a:noFill/>
          </a:ln>
          <a:effectLst>
            <a:outerShdw blurRad="1270000" sx="102000" rotWithShape="0" algn="ctr" sy="102000">
              <a:srgbClr val="222342">
                <a:alpha val="20000"/>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
                                        </p:tgtEl>
                                        <p:attrNameLst>
                                          <p:attrName>style.visibility</p:attrName>
                                        </p:attrNameLst>
                                      </p:cBhvr>
                                      <p:to>
                                        <p:strVal val="visible"/>
                                      </p:to>
                                    </p:set>
                                    <p:animEffect filter="fade" transition="in">
                                      <p:cBhvr>
                                        <p:cTn dur="750"/>
                                        <p:tgtEl>
                                          <p:spTgt spid="14"/>
                                        </p:tgtEl>
                                      </p:cBhvr>
                                    </p:animEffect>
                                  </p:childTnLst>
                                </p:cTn>
                              </p:par>
                              <p:par>
                                <p:cTn fill="hold" nodeType="withEffect" presetClass="entr" presetID="10" presetSubtype="0">
                                  <p:stCondLst>
                                    <p:cond delay="200"/>
                                  </p:stCondLst>
                                  <p:childTnLst>
                                    <p:set>
                                      <p:cBhvr>
                                        <p:cTn dur="1" fill="hold">
                                          <p:stCondLst>
                                            <p:cond delay="0"/>
                                          </p:stCondLst>
                                        </p:cTn>
                                        <p:tgtEl>
                                          <p:spTgt spid="15"/>
                                        </p:tgtEl>
                                        <p:attrNameLst>
                                          <p:attrName>style.visibility</p:attrName>
                                        </p:attrNameLst>
                                      </p:cBhvr>
                                      <p:to>
                                        <p:strVal val="visible"/>
                                      </p:to>
                                    </p:set>
                                    <p:animEffect filter="fade" transition="in">
                                      <p:cBhvr>
                                        <p:cTn dur="750"/>
                                        <p:tgtEl>
                                          <p:spTgt spid="15"/>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16"/>
                                        </p:tgtEl>
                                        <p:attrNameLst>
                                          <p:attrName>style.visibility</p:attrName>
                                        </p:attrNameLst>
                                      </p:cBhvr>
                                      <p:to>
                                        <p:strVal val="visible"/>
                                      </p:to>
                                    </p:set>
                                    <p:animEffect filter="fade" transition="in">
                                      <p:cBhvr>
                                        <p:cTn dur="750"/>
                                        <p:tgtEl>
                                          <p:spTgt spid="16"/>
                                        </p:tgtEl>
                                      </p:cBhvr>
                                    </p:animEffect>
                                  </p:childTnLst>
                                </p:cTn>
                              </p:par>
                              <p:par>
                                <p:cTn fill="hold" nodeType="withEffect" presetClass="entr" presetID="10" presetSubtype="0">
                                  <p:stCondLst>
                                    <p:cond delay="200"/>
                                  </p:stCondLst>
                                  <p:childTnLst>
                                    <p:set>
                                      <p:cBhvr>
                                        <p:cTn dur="1" fill="hold">
                                          <p:stCondLst>
                                            <p:cond delay="0"/>
                                          </p:stCondLst>
                                        </p:cTn>
                                        <p:tgtEl>
                                          <p:spTgt spid="17"/>
                                        </p:tgtEl>
                                        <p:attrNameLst>
                                          <p:attrName>style.visibility</p:attrName>
                                        </p:attrNameLst>
                                      </p:cBhvr>
                                      <p:to>
                                        <p:strVal val="visible"/>
                                      </p:to>
                                    </p:set>
                                    <p:animEffect filter="fade" transition="in">
                                      <p:cBhvr>
                                        <p:cTn dur="750"/>
                                        <p:tgtEl>
                                          <p:spTgt spid="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5_Organization chart">
  <p:cSld name="35_Organization chart">
    <p:spTree>
      <p:nvGrpSpPr>
        <p:cNvPr id="203" name="Shape 203"/>
        <p:cNvGrpSpPr/>
        <p:nvPr/>
      </p:nvGrpSpPr>
      <p:grpSpPr>
        <a:xfrm>
          <a:off x="0" y="0"/>
          <a:ext cx="0" cy="0"/>
          <a:chOff x="0" y="0"/>
          <a:chExt cx="0" cy="0"/>
        </a:xfrm>
      </p:grpSpPr>
      <p:sp>
        <p:nvSpPr>
          <p:cNvPr id="204" name="Google Shape;204;p202"/>
          <p:cNvSpPr/>
          <p:nvPr>
            <p:ph idx="2" type="pic"/>
          </p:nvPr>
        </p:nvSpPr>
        <p:spPr>
          <a:xfrm>
            <a:off x="3629704" y="5771705"/>
            <a:ext cx="3145038" cy="3145038"/>
          </a:xfrm>
          <a:prstGeom prst="rect">
            <a:avLst/>
          </a:prstGeom>
          <a:solidFill>
            <a:schemeClr val="lt1"/>
          </a:solid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04"/>
                                        </p:tgtEl>
                                        <p:attrNameLst>
                                          <p:attrName>style.visibility</p:attrName>
                                        </p:attrNameLst>
                                      </p:cBhvr>
                                      <p:to>
                                        <p:strVal val="visible"/>
                                      </p:to>
                                    </p:set>
                                    <p:anim calcmode="lin" valueType="num">
                                      <p:cBhvr additive="base">
                                        <p:cTn dur="500"/>
                                        <p:tgtEl>
                                          <p:spTgt spid="204"/>
                                        </p:tgtEl>
                                        <p:attrNameLst>
                                          <p:attrName>ppt_w</p:attrName>
                                        </p:attrNameLst>
                                      </p:cBhvr>
                                      <p:tavLst>
                                        <p:tav fmla="" tm="0">
                                          <p:val>
                                            <p:strVal val="0"/>
                                          </p:val>
                                        </p:tav>
                                        <p:tav fmla="" tm="100000">
                                          <p:val>
                                            <p:strVal val="#ppt_w"/>
                                          </p:val>
                                        </p:tav>
                                      </p:tavLst>
                                    </p:anim>
                                    <p:anim calcmode="lin" valueType="num">
                                      <p:cBhvr additive="base">
                                        <p:cTn dur="500"/>
                                        <p:tgtEl>
                                          <p:spTgt spid="20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3_Meet the team #2">
  <p:cSld name="03_Meet the team #2">
    <p:spTree>
      <p:nvGrpSpPr>
        <p:cNvPr id="205" name="Shape 205"/>
        <p:cNvGrpSpPr/>
        <p:nvPr/>
      </p:nvGrpSpPr>
      <p:grpSpPr>
        <a:xfrm>
          <a:off x="0" y="0"/>
          <a:ext cx="0" cy="0"/>
          <a:chOff x="0" y="0"/>
          <a:chExt cx="0" cy="0"/>
        </a:xfrm>
      </p:grpSpPr>
      <p:sp>
        <p:nvSpPr>
          <p:cNvPr id="206" name="Google Shape;206;p203"/>
          <p:cNvSpPr/>
          <p:nvPr>
            <p:ph idx="2" type="pic"/>
          </p:nvPr>
        </p:nvSpPr>
        <p:spPr>
          <a:xfrm>
            <a:off x="2855913" y="4053766"/>
            <a:ext cx="5608637" cy="5608637"/>
          </a:xfrm>
          <a:prstGeom prst="rect">
            <a:avLst/>
          </a:prstGeom>
          <a:solidFill>
            <a:schemeClr val="lt1"/>
          </a:solidFill>
          <a:ln>
            <a:noFill/>
          </a:ln>
          <a:effectLst>
            <a:outerShdw blurRad="1270000" sx="102000" rotWithShape="0" algn="ctr" sy="102000">
              <a:srgbClr val="4B4D64">
                <a:alpha val="20000"/>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07" name="Google Shape;207;p203"/>
          <p:cNvSpPr/>
          <p:nvPr>
            <p:ph idx="3" type="pic"/>
          </p:nvPr>
        </p:nvSpPr>
        <p:spPr>
          <a:xfrm>
            <a:off x="9388475" y="4053766"/>
            <a:ext cx="5607050" cy="5608637"/>
          </a:xfrm>
          <a:prstGeom prst="rect">
            <a:avLst/>
          </a:prstGeom>
          <a:solidFill>
            <a:schemeClr val="lt1"/>
          </a:solidFill>
          <a:ln>
            <a:noFill/>
          </a:ln>
          <a:effectLst>
            <a:outerShdw blurRad="1270000" sx="102000" rotWithShape="0" algn="ctr" sy="102000">
              <a:srgbClr val="4B4D64">
                <a:alpha val="20000"/>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08" name="Google Shape;208;p203"/>
          <p:cNvSpPr/>
          <p:nvPr>
            <p:ph idx="4" type="pic"/>
          </p:nvPr>
        </p:nvSpPr>
        <p:spPr>
          <a:xfrm>
            <a:off x="15979775" y="4052178"/>
            <a:ext cx="5607050" cy="5608638"/>
          </a:xfrm>
          <a:prstGeom prst="rect">
            <a:avLst/>
          </a:prstGeom>
          <a:solidFill>
            <a:schemeClr val="lt1"/>
          </a:solidFill>
          <a:ln>
            <a:noFill/>
          </a:ln>
          <a:effectLst>
            <a:outerShdw blurRad="1270000" sx="102000" rotWithShape="0" algn="ctr" sy="102000">
              <a:srgbClr val="4B4D64">
                <a:alpha val="20000"/>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750"/>
                                  </p:stCondLst>
                                  <p:childTnLst>
                                    <p:set>
                                      <p:cBhvr>
                                        <p:cTn dur="1" fill="hold">
                                          <p:stCondLst>
                                            <p:cond delay="0"/>
                                          </p:stCondLst>
                                        </p:cTn>
                                        <p:tgtEl>
                                          <p:spTgt spid="206"/>
                                        </p:tgtEl>
                                        <p:attrNameLst>
                                          <p:attrName>style.visibility</p:attrName>
                                        </p:attrNameLst>
                                      </p:cBhvr>
                                      <p:to>
                                        <p:strVal val="visible"/>
                                      </p:to>
                                    </p:set>
                                    <p:animEffect filter="fade" transition="in">
                                      <p:cBhvr>
                                        <p:cTn dur="750"/>
                                        <p:tgtEl>
                                          <p:spTgt spid="206"/>
                                        </p:tgtEl>
                                      </p:cBhvr>
                                    </p:animEffect>
                                  </p:childTnLst>
                                </p:cTn>
                              </p:par>
                            </p:childTnLst>
                          </p:cTn>
                        </p:par>
                        <p:par>
                          <p:cTn fill="hold">
                            <p:stCondLst>
                              <p:cond delay="750"/>
                            </p:stCondLst>
                            <p:childTnLst>
                              <p:par>
                                <p:cTn fill="hold" nodeType="afterEffect" presetClass="entr" presetID="10" presetSubtype="0">
                                  <p:stCondLst>
                                    <p:cond delay="750"/>
                                  </p:stCondLst>
                                  <p:childTnLst>
                                    <p:set>
                                      <p:cBhvr>
                                        <p:cTn dur="1" fill="hold">
                                          <p:stCondLst>
                                            <p:cond delay="0"/>
                                          </p:stCondLst>
                                        </p:cTn>
                                        <p:tgtEl>
                                          <p:spTgt spid="207"/>
                                        </p:tgtEl>
                                        <p:attrNameLst>
                                          <p:attrName>style.visibility</p:attrName>
                                        </p:attrNameLst>
                                      </p:cBhvr>
                                      <p:to>
                                        <p:strVal val="visible"/>
                                      </p:to>
                                    </p:set>
                                    <p:animEffect filter="fade" transition="in">
                                      <p:cBhvr>
                                        <p:cTn dur="750"/>
                                        <p:tgtEl>
                                          <p:spTgt spid="207"/>
                                        </p:tgtEl>
                                      </p:cBhvr>
                                    </p:animEffect>
                                  </p:childTnLst>
                                </p:cTn>
                              </p:par>
                            </p:childTnLst>
                          </p:cTn>
                        </p:par>
                        <p:par>
                          <p:cTn fill="hold">
                            <p:stCondLst>
                              <p:cond delay="1500"/>
                            </p:stCondLst>
                            <p:childTnLst>
                              <p:par>
                                <p:cTn fill="hold" nodeType="afterEffect" presetClass="entr" presetID="10" presetSubtype="0">
                                  <p:stCondLst>
                                    <p:cond delay="750"/>
                                  </p:stCondLst>
                                  <p:childTnLst>
                                    <p:set>
                                      <p:cBhvr>
                                        <p:cTn dur="1" fill="hold">
                                          <p:stCondLst>
                                            <p:cond delay="0"/>
                                          </p:stCondLst>
                                        </p:cTn>
                                        <p:tgtEl>
                                          <p:spTgt spid="208"/>
                                        </p:tgtEl>
                                        <p:attrNameLst>
                                          <p:attrName>style.visibility</p:attrName>
                                        </p:attrNameLst>
                                      </p:cBhvr>
                                      <p:to>
                                        <p:strVal val="visible"/>
                                      </p:to>
                                    </p:set>
                                    <p:animEffect filter="fade" transition="in">
                                      <p:cBhvr>
                                        <p:cTn dur="75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5_Meet the team #4">
  <p:cSld name="05_Meet the team #4">
    <p:spTree>
      <p:nvGrpSpPr>
        <p:cNvPr id="209" name="Shape 209"/>
        <p:cNvGrpSpPr/>
        <p:nvPr/>
      </p:nvGrpSpPr>
      <p:grpSpPr>
        <a:xfrm>
          <a:off x="0" y="0"/>
          <a:ext cx="0" cy="0"/>
          <a:chOff x="0" y="0"/>
          <a:chExt cx="0" cy="0"/>
        </a:xfrm>
      </p:grpSpPr>
      <p:sp>
        <p:nvSpPr>
          <p:cNvPr id="210" name="Google Shape;210;p204"/>
          <p:cNvSpPr/>
          <p:nvPr>
            <p:ph idx="2" type="pic"/>
          </p:nvPr>
        </p:nvSpPr>
        <p:spPr>
          <a:xfrm>
            <a:off x="2173288" y="4051477"/>
            <a:ext cx="5607050" cy="5610225"/>
          </a:xfrm>
          <a:prstGeom prst="rect">
            <a:avLst/>
          </a:prstGeom>
          <a:solidFill>
            <a:srgbClr val="FFFFFF"/>
          </a:solidFill>
          <a:ln>
            <a:noFill/>
          </a:ln>
          <a:effectLst>
            <a:outerShdw blurRad="1270000" sx="102000" rotWithShape="0" algn="ctr" sy="102000">
              <a:srgbClr val="4B4D64">
                <a:alpha val="20000"/>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11" name="Google Shape;211;p204"/>
          <p:cNvSpPr/>
          <p:nvPr>
            <p:ph idx="3" type="pic"/>
          </p:nvPr>
        </p:nvSpPr>
        <p:spPr>
          <a:xfrm>
            <a:off x="11801475" y="4051477"/>
            <a:ext cx="5607050" cy="5607050"/>
          </a:xfrm>
          <a:prstGeom prst="rect">
            <a:avLst/>
          </a:prstGeom>
          <a:solidFill>
            <a:srgbClr val="FFFFFF"/>
          </a:solidFill>
          <a:ln>
            <a:noFill/>
          </a:ln>
          <a:effectLst>
            <a:outerShdw blurRad="1270000" sx="102000" rotWithShape="0" algn="ctr" sy="102000">
              <a:srgbClr val="4B4D64">
                <a:alpha val="20000"/>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12" name="Google Shape;212;p204"/>
          <p:cNvSpPr/>
          <p:nvPr>
            <p:ph idx="4" type="pic"/>
          </p:nvPr>
        </p:nvSpPr>
        <p:spPr>
          <a:xfrm>
            <a:off x="6985000" y="3414889"/>
            <a:ext cx="5610225" cy="5608638"/>
          </a:xfrm>
          <a:prstGeom prst="rect">
            <a:avLst/>
          </a:prstGeom>
          <a:solidFill>
            <a:srgbClr val="FFFFFF"/>
          </a:solidFill>
          <a:ln>
            <a:noFill/>
          </a:ln>
          <a:effectLst>
            <a:outerShdw blurRad="1270000" sx="102000" rotWithShape="0" algn="ctr" sy="102000">
              <a:srgbClr val="4B4D64">
                <a:alpha val="20000"/>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13" name="Google Shape;213;p204"/>
          <p:cNvSpPr/>
          <p:nvPr>
            <p:ph idx="5" type="pic"/>
          </p:nvPr>
        </p:nvSpPr>
        <p:spPr>
          <a:xfrm>
            <a:off x="16614775" y="3413302"/>
            <a:ext cx="5595938" cy="5613400"/>
          </a:xfrm>
          <a:prstGeom prst="rect">
            <a:avLst/>
          </a:prstGeom>
          <a:solidFill>
            <a:srgbClr val="FFFFFF"/>
          </a:solidFill>
          <a:ln>
            <a:noFill/>
          </a:ln>
          <a:effectLst>
            <a:outerShdw blurRad="1270000" sx="102000" rotWithShape="0" algn="ctr" sy="102000">
              <a:srgbClr val="4B4D64">
                <a:alpha val="20000"/>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
                                  </p:stCondLst>
                                  <p:childTnLst>
                                    <p:set>
                                      <p:cBhvr>
                                        <p:cTn dur="1" fill="hold">
                                          <p:stCondLst>
                                            <p:cond delay="0"/>
                                          </p:stCondLst>
                                        </p:cTn>
                                        <p:tgtEl>
                                          <p:spTgt spid="210"/>
                                        </p:tgtEl>
                                        <p:attrNameLst>
                                          <p:attrName>style.visibility</p:attrName>
                                        </p:attrNameLst>
                                      </p:cBhvr>
                                      <p:to>
                                        <p:strVal val="visible"/>
                                      </p:to>
                                    </p:set>
                                    <p:animEffect filter="fade" transition="in">
                                      <p:cBhvr>
                                        <p:cTn dur="750"/>
                                        <p:tgtEl>
                                          <p:spTgt spid="210"/>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750"/>
                                        <p:tgtEl>
                                          <p:spTgt spid="212"/>
                                        </p:tgtEl>
                                      </p:cBhvr>
                                    </p:animEffect>
                                  </p:childTnLst>
                                </p:cTn>
                              </p:par>
                              <p:par>
                                <p:cTn fill="hold" nodeType="withEffect" presetClass="entr" presetID="10" presetSubtype="0">
                                  <p:stCondLst>
                                    <p:cond delay="100"/>
                                  </p:stCondLst>
                                  <p:childTnLst>
                                    <p:set>
                                      <p:cBhvr>
                                        <p:cTn dur="1" fill="hold">
                                          <p:stCondLst>
                                            <p:cond delay="0"/>
                                          </p:stCondLst>
                                        </p:cTn>
                                        <p:tgtEl>
                                          <p:spTgt spid="211"/>
                                        </p:tgtEl>
                                        <p:attrNameLst>
                                          <p:attrName>style.visibility</p:attrName>
                                        </p:attrNameLst>
                                      </p:cBhvr>
                                      <p:to>
                                        <p:strVal val="visible"/>
                                      </p:to>
                                    </p:set>
                                    <p:animEffect filter="fade" transition="in">
                                      <p:cBhvr>
                                        <p:cTn dur="750"/>
                                        <p:tgtEl>
                                          <p:spTgt spid="211"/>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75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7_Our projects #2">
  <p:cSld name="07_Our projects #2">
    <p:spTree>
      <p:nvGrpSpPr>
        <p:cNvPr id="214" name="Shape 214"/>
        <p:cNvGrpSpPr/>
        <p:nvPr/>
      </p:nvGrpSpPr>
      <p:grpSpPr>
        <a:xfrm>
          <a:off x="0" y="0"/>
          <a:ext cx="0" cy="0"/>
          <a:chOff x="0" y="0"/>
          <a:chExt cx="0" cy="0"/>
        </a:xfrm>
      </p:grpSpPr>
      <p:sp>
        <p:nvSpPr>
          <p:cNvPr id="215" name="Google Shape;215;p205"/>
          <p:cNvSpPr/>
          <p:nvPr>
            <p:ph idx="2" type="pic"/>
          </p:nvPr>
        </p:nvSpPr>
        <p:spPr>
          <a:xfrm>
            <a:off x="7053263" y="2668588"/>
            <a:ext cx="5138737" cy="78200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16" name="Google Shape;216;p205"/>
          <p:cNvSpPr/>
          <p:nvPr>
            <p:ph idx="3" type="pic"/>
          </p:nvPr>
        </p:nvSpPr>
        <p:spPr>
          <a:xfrm>
            <a:off x="13149263" y="2292350"/>
            <a:ext cx="5138737" cy="65627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17" name="Google Shape;217;p205"/>
          <p:cNvSpPr/>
          <p:nvPr>
            <p:ph idx="4" type="pic"/>
          </p:nvPr>
        </p:nvSpPr>
        <p:spPr>
          <a:xfrm>
            <a:off x="19245263" y="2668588"/>
            <a:ext cx="5138737" cy="78200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8_Our projects #2">
  <p:cSld name="08_Our projects #2">
    <p:spTree>
      <p:nvGrpSpPr>
        <p:cNvPr id="218" name="Shape 218"/>
        <p:cNvGrpSpPr/>
        <p:nvPr/>
      </p:nvGrpSpPr>
      <p:grpSpPr>
        <a:xfrm>
          <a:off x="0" y="0"/>
          <a:ext cx="0" cy="0"/>
          <a:chOff x="0" y="0"/>
          <a:chExt cx="0" cy="0"/>
        </a:xfrm>
      </p:grpSpPr>
      <p:sp>
        <p:nvSpPr>
          <p:cNvPr id="219" name="Google Shape;219;p206"/>
          <p:cNvSpPr/>
          <p:nvPr>
            <p:ph idx="2" type="pic"/>
          </p:nvPr>
        </p:nvSpPr>
        <p:spPr>
          <a:xfrm>
            <a:off x="0" y="2051050"/>
            <a:ext cx="7085013" cy="100393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20" name="Google Shape;220;p206"/>
          <p:cNvSpPr/>
          <p:nvPr>
            <p:ph idx="3" type="pic"/>
          </p:nvPr>
        </p:nvSpPr>
        <p:spPr>
          <a:xfrm>
            <a:off x="7600950" y="2051050"/>
            <a:ext cx="7875588" cy="476091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21" name="Google Shape;221;p206"/>
          <p:cNvSpPr/>
          <p:nvPr>
            <p:ph idx="4" type="pic"/>
          </p:nvPr>
        </p:nvSpPr>
        <p:spPr>
          <a:xfrm>
            <a:off x="15992475" y="2051050"/>
            <a:ext cx="7875588" cy="476091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22" name="Google Shape;222;p206"/>
          <p:cNvSpPr/>
          <p:nvPr>
            <p:ph idx="5" type="pic"/>
          </p:nvPr>
        </p:nvSpPr>
        <p:spPr>
          <a:xfrm>
            <a:off x="7600950" y="7327900"/>
            <a:ext cx="7875588" cy="4762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23" name="Google Shape;223;p206"/>
          <p:cNvSpPr/>
          <p:nvPr>
            <p:ph idx="6" type="pic"/>
          </p:nvPr>
        </p:nvSpPr>
        <p:spPr>
          <a:xfrm>
            <a:off x="15992475" y="7327900"/>
            <a:ext cx="7875588" cy="4762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9_Reviews #1">
  <p:cSld name="09_Reviews #1">
    <p:spTree>
      <p:nvGrpSpPr>
        <p:cNvPr id="224" name="Shape 224"/>
        <p:cNvGrpSpPr/>
        <p:nvPr/>
      </p:nvGrpSpPr>
      <p:grpSpPr>
        <a:xfrm>
          <a:off x="0" y="0"/>
          <a:ext cx="0" cy="0"/>
          <a:chOff x="0" y="0"/>
          <a:chExt cx="0" cy="0"/>
        </a:xfrm>
      </p:grpSpPr>
      <p:sp>
        <p:nvSpPr>
          <p:cNvPr id="225" name="Google Shape;225;p207"/>
          <p:cNvSpPr/>
          <p:nvPr>
            <p:ph idx="2" type="pic"/>
          </p:nvPr>
        </p:nvSpPr>
        <p:spPr>
          <a:xfrm>
            <a:off x="2184017" y="5260564"/>
            <a:ext cx="2626754" cy="2626754"/>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26" name="Google Shape;226;p207"/>
          <p:cNvSpPr/>
          <p:nvPr>
            <p:ph idx="3" type="pic"/>
          </p:nvPr>
        </p:nvSpPr>
        <p:spPr>
          <a:xfrm>
            <a:off x="5224142" y="8204316"/>
            <a:ext cx="3155353" cy="315536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27" name="Google Shape;227;p207"/>
          <p:cNvSpPr/>
          <p:nvPr>
            <p:ph idx="4" type="pic"/>
          </p:nvPr>
        </p:nvSpPr>
        <p:spPr>
          <a:xfrm>
            <a:off x="9890909" y="2255892"/>
            <a:ext cx="4602099" cy="4602111"/>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28" name="Google Shape;228;p207"/>
          <p:cNvSpPr/>
          <p:nvPr>
            <p:ph idx="5" type="pic"/>
          </p:nvPr>
        </p:nvSpPr>
        <p:spPr>
          <a:xfrm>
            <a:off x="16004428" y="8204316"/>
            <a:ext cx="3155352" cy="315536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29" name="Google Shape;229;p207"/>
          <p:cNvSpPr/>
          <p:nvPr>
            <p:ph idx="6" type="pic"/>
          </p:nvPr>
        </p:nvSpPr>
        <p:spPr>
          <a:xfrm>
            <a:off x="19573148" y="5260564"/>
            <a:ext cx="2626756" cy="262613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350"/>
                                  </p:stCondLst>
                                  <p:childTnLst>
                                    <p:set>
                                      <p:cBhvr>
                                        <p:cTn dur="1" fill="hold">
                                          <p:stCondLst>
                                            <p:cond delay="0"/>
                                          </p:stCondLst>
                                        </p:cTn>
                                        <p:tgtEl>
                                          <p:spTgt spid="225"/>
                                        </p:tgtEl>
                                        <p:attrNameLst>
                                          <p:attrName>style.visibility</p:attrName>
                                        </p:attrNameLst>
                                      </p:cBhvr>
                                      <p:to>
                                        <p:strVal val="visible"/>
                                      </p:to>
                                    </p:set>
                                    <p:animEffect filter="fade" transition="in">
                                      <p:cBhvr>
                                        <p:cTn dur="750"/>
                                        <p:tgtEl>
                                          <p:spTgt spid="225"/>
                                        </p:tgtEl>
                                      </p:cBhvr>
                                    </p:animEffect>
                                  </p:childTnLst>
                                </p:cTn>
                              </p:par>
                            </p:childTnLst>
                          </p:cTn>
                        </p:par>
                        <p:par>
                          <p:cTn fill="hold">
                            <p:stCondLst>
                              <p:cond delay="750"/>
                            </p:stCondLst>
                            <p:childTnLst>
                              <p:par>
                                <p:cTn fill="hold" nodeType="afterEffect" presetClass="entr" presetID="10" presetSubtype="0">
                                  <p:stCondLst>
                                    <p:cond delay="250"/>
                                  </p:stCondLst>
                                  <p:childTnLst>
                                    <p:set>
                                      <p:cBhvr>
                                        <p:cTn dur="1" fill="hold">
                                          <p:stCondLst>
                                            <p:cond delay="0"/>
                                          </p:stCondLst>
                                        </p:cTn>
                                        <p:tgtEl>
                                          <p:spTgt spid="226"/>
                                        </p:tgtEl>
                                        <p:attrNameLst>
                                          <p:attrName>style.visibility</p:attrName>
                                        </p:attrNameLst>
                                      </p:cBhvr>
                                      <p:to>
                                        <p:strVal val="visible"/>
                                      </p:to>
                                    </p:set>
                                    <p:animEffect filter="fade" transition="in">
                                      <p:cBhvr>
                                        <p:cTn dur="750"/>
                                        <p:tgtEl>
                                          <p:spTgt spid="226"/>
                                        </p:tgtEl>
                                      </p:cBhvr>
                                    </p:animEffect>
                                  </p:childTnLst>
                                </p:cTn>
                              </p:par>
                            </p:childTnLst>
                          </p:cTn>
                        </p:par>
                        <p:par>
                          <p:cTn fill="hold">
                            <p:stCondLst>
                              <p:cond delay="1500"/>
                            </p:stCondLst>
                            <p:childTnLst>
                              <p:par>
                                <p:cTn fill="hold" nodeType="afterEffect" presetClass="entr" presetID="10" presetSubtype="0">
                                  <p:stCondLst>
                                    <p:cond delay="450"/>
                                  </p:stCondLst>
                                  <p:childTnLst>
                                    <p:set>
                                      <p:cBhvr>
                                        <p:cTn dur="1" fill="hold">
                                          <p:stCondLst>
                                            <p:cond delay="0"/>
                                          </p:stCondLst>
                                        </p:cTn>
                                        <p:tgtEl>
                                          <p:spTgt spid="227"/>
                                        </p:tgtEl>
                                        <p:attrNameLst>
                                          <p:attrName>style.visibility</p:attrName>
                                        </p:attrNameLst>
                                      </p:cBhvr>
                                      <p:to>
                                        <p:strVal val="visible"/>
                                      </p:to>
                                    </p:set>
                                    <p:animEffect filter="fade" transition="in">
                                      <p:cBhvr>
                                        <p:cTn dur="750"/>
                                        <p:tgtEl>
                                          <p:spTgt spid="227"/>
                                        </p:tgtEl>
                                      </p:cBhvr>
                                    </p:animEffect>
                                  </p:childTnLst>
                                </p:cTn>
                              </p:par>
                            </p:childTnLst>
                          </p:cTn>
                        </p:par>
                        <p:par>
                          <p:cTn fill="hold">
                            <p:stCondLst>
                              <p:cond delay="2250"/>
                            </p:stCondLst>
                            <p:childTnLst>
                              <p:par>
                                <p:cTn fill="hold" nodeType="afterEffect" presetClass="entr" presetID="10" presetSubtype="0">
                                  <p:stCondLst>
                                    <p:cond delay="250"/>
                                  </p:stCondLst>
                                  <p:childTnLst>
                                    <p:set>
                                      <p:cBhvr>
                                        <p:cTn dur="1" fill="hold">
                                          <p:stCondLst>
                                            <p:cond delay="0"/>
                                          </p:stCondLst>
                                        </p:cTn>
                                        <p:tgtEl>
                                          <p:spTgt spid="228"/>
                                        </p:tgtEl>
                                        <p:attrNameLst>
                                          <p:attrName>style.visibility</p:attrName>
                                        </p:attrNameLst>
                                      </p:cBhvr>
                                      <p:to>
                                        <p:strVal val="visible"/>
                                      </p:to>
                                    </p:set>
                                    <p:animEffect filter="fade" transition="in">
                                      <p:cBhvr>
                                        <p:cTn dur="750"/>
                                        <p:tgtEl>
                                          <p:spTgt spid="228"/>
                                        </p:tgtEl>
                                      </p:cBhvr>
                                    </p:animEffect>
                                  </p:childTnLst>
                                </p:cTn>
                              </p:par>
                            </p:childTnLst>
                          </p:cTn>
                        </p:par>
                        <p:par>
                          <p:cTn fill="hold">
                            <p:stCondLst>
                              <p:cond delay="3000"/>
                            </p:stCondLst>
                            <p:childTnLst>
                              <p:par>
                                <p:cTn fill="hold" nodeType="afterEffect" presetClass="entr" presetID="10" presetSubtype="0">
                                  <p:stCondLst>
                                    <p:cond delay="350"/>
                                  </p:stCondLst>
                                  <p:childTnLst>
                                    <p:set>
                                      <p:cBhvr>
                                        <p:cTn dur="1" fill="hold">
                                          <p:stCondLst>
                                            <p:cond delay="0"/>
                                          </p:stCondLst>
                                        </p:cTn>
                                        <p:tgtEl>
                                          <p:spTgt spid="229"/>
                                        </p:tgtEl>
                                        <p:attrNameLst>
                                          <p:attrName>style.visibility</p:attrName>
                                        </p:attrNameLst>
                                      </p:cBhvr>
                                      <p:to>
                                        <p:strVal val="visible"/>
                                      </p:to>
                                    </p:set>
                                    <p:animEffect filter="fade" transition="in">
                                      <p:cBhvr>
                                        <p:cTn dur="75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1_Review #3">
  <p:cSld name="11_Review #3">
    <p:spTree>
      <p:nvGrpSpPr>
        <p:cNvPr id="18" name="Shape 18"/>
        <p:cNvGrpSpPr/>
        <p:nvPr/>
      </p:nvGrpSpPr>
      <p:grpSpPr>
        <a:xfrm>
          <a:off x="0" y="0"/>
          <a:ext cx="0" cy="0"/>
          <a:chOff x="0" y="0"/>
          <a:chExt cx="0" cy="0"/>
        </a:xfrm>
      </p:grpSpPr>
      <p:sp>
        <p:nvSpPr>
          <p:cNvPr id="19" name="Google Shape;19;p177"/>
          <p:cNvSpPr/>
          <p:nvPr>
            <p:ph idx="2" type="pic"/>
          </p:nvPr>
        </p:nvSpPr>
        <p:spPr>
          <a:xfrm>
            <a:off x="-231276" y="5669996"/>
            <a:ext cx="2039112" cy="2039112"/>
          </a:xfrm>
          <a:prstGeom prst="rect">
            <a:avLst/>
          </a:prstGeom>
          <a:solidFill>
            <a:schemeClr val="lt1"/>
          </a:solidFill>
          <a:ln>
            <a:noFill/>
          </a:ln>
          <a:effectLst>
            <a:outerShdw blurRad="1270000" sx="102000" rotWithShape="0" algn="ctr" sy="102000">
              <a:srgbClr val="4B4D64">
                <a:alpha val="29411"/>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0" name="Google Shape;20;p177"/>
          <p:cNvSpPr/>
          <p:nvPr>
            <p:ph idx="3" type="pic"/>
          </p:nvPr>
        </p:nvSpPr>
        <p:spPr>
          <a:xfrm>
            <a:off x="2462263" y="2952284"/>
            <a:ext cx="3773030" cy="3773030"/>
          </a:xfrm>
          <a:prstGeom prst="rect">
            <a:avLst/>
          </a:prstGeom>
          <a:solidFill>
            <a:schemeClr val="lt1"/>
          </a:solidFill>
          <a:ln>
            <a:noFill/>
          </a:ln>
          <a:effectLst>
            <a:outerShdw blurRad="1270000" sx="102000" rotWithShape="0" algn="ctr" sy="102000">
              <a:srgbClr val="4B4D64">
                <a:alpha val="29411"/>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1" name="Google Shape;21;p177"/>
          <p:cNvSpPr/>
          <p:nvPr>
            <p:ph idx="4" type="pic"/>
          </p:nvPr>
        </p:nvSpPr>
        <p:spPr>
          <a:xfrm>
            <a:off x="4207075" y="8237668"/>
            <a:ext cx="2172716" cy="2172716"/>
          </a:xfrm>
          <a:prstGeom prst="rect">
            <a:avLst/>
          </a:prstGeom>
          <a:solidFill>
            <a:schemeClr val="lt1"/>
          </a:solidFill>
          <a:ln>
            <a:noFill/>
          </a:ln>
          <a:effectLst>
            <a:outerShdw blurRad="1270000" sx="102000" rotWithShape="0" algn="ctr" sy="102000">
              <a:srgbClr val="4B4D64">
                <a:alpha val="29411"/>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2" name="Google Shape;22;p177"/>
          <p:cNvSpPr/>
          <p:nvPr>
            <p:ph idx="5" type="pic"/>
          </p:nvPr>
        </p:nvSpPr>
        <p:spPr>
          <a:xfrm>
            <a:off x="6239521" y="5310977"/>
            <a:ext cx="2806522" cy="2806522"/>
          </a:xfrm>
          <a:prstGeom prst="rect">
            <a:avLst/>
          </a:prstGeom>
          <a:solidFill>
            <a:schemeClr val="lt1"/>
          </a:solidFill>
          <a:ln>
            <a:noFill/>
          </a:ln>
          <a:effectLst>
            <a:outerShdw blurRad="1270000" sx="102000" rotWithShape="0" algn="ctr" sy="102000">
              <a:srgbClr val="4B4D64">
                <a:alpha val="29411"/>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3" name="Google Shape;23;p177"/>
          <p:cNvSpPr/>
          <p:nvPr>
            <p:ph idx="6" type="pic"/>
          </p:nvPr>
        </p:nvSpPr>
        <p:spPr>
          <a:xfrm>
            <a:off x="8408490" y="2052162"/>
            <a:ext cx="2806535" cy="2806522"/>
          </a:xfrm>
          <a:prstGeom prst="rect">
            <a:avLst/>
          </a:prstGeom>
          <a:solidFill>
            <a:schemeClr val="lt1"/>
          </a:solidFill>
          <a:ln>
            <a:noFill/>
          </a:ln>
          <a:effectLst>
            <a:outerShdw blurRad="1270000" sx="102000" rotWithShape="0" algn="ctr" sy="102000">
              <a:srgbClr val="4B4D64">
                <a:alpha val="29411"/>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4" name="Google Shape;24;p177"/>
          <p:cNvSpPr/>
          <p:nvPr>
            <p:ph idx="7" type="pic"/>
          </p:nvPr>
        </p:nvSpPr>
        <p:spPr>
          <a:xfrm>
            <a:off x="10278545" y="4602402"/>
            <a:ext cx="4174287" cy="4174300"/>
          </a:xfrm>
          <a:prstGeom prst="rect">
            <a:avLst/>
          </a:prstGeom>
          <a:solidFill>
            <a:schemeClr val="lt1"/>
          </a:solidFill>
          <a:ln>
            <a:noFill/>
          </a:ln>
          <a:effectLst>
            <a:outerShdw blurRad="1270000" sx="102000" rotWithShape="0" algn="ctr" sy="102000">
              <a:srgbClr val="222342">
                <a:alpha val="29411"/>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5" name="Google Shape;25;p177"/>
          <p:cNvSpPr/>
          <p:nvPr>
            <p:ph idx="8" type="pic"/>
          </p:nvPr>
        </p:nvSpPr>
        <p:spPr>
          <a:xfrm>
            <a:off x="14284823" y="2702857"/>
            <a:ext cx="2039112" cy="2039112"/>
          </a:xfrm>
          <a:prstGeom prst="rect">
            <a:avLst/>
          </a:prstGeom>
          <a:solidFill>
            <a:schemeClr val="lt1"/>
          </a:solidFill>
          <a:ln>
            <a:noFill/>
          </a:ln>
          <a:effectLst>
            <a:outerShdw blurRad="1270000" sx="102000" rotWithShape="0" algn="ctr" sy="102000">
              <a:srgbClr val="4B4D64">
                <a:alpha val="29411"/>
              </a:srgbClr>
            </a:outerShdw>
          </a:effectLst>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7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p:tgtEl>
                                          <p:spTgt spid="19"/>
                                        </p:tgtEl>
                                        <p:attrNameLst>
                                          <p:attrName>ppt_w</p:attrName>
                                        </p:attrNameLst>
                                      </p:cBhvr>
                                      <p:tavLst>
                                        <p:tav fmla="" tm="0">
                                          <p:val>
                                            <p:strVal val="0"/>
                                          </p:val>
                                        </p:tav>
                                        <p:tav fmla="" tm="100000">
                                          <p:val>
                                            <p:strVal val="#ppt_w"/>
                                          </p:val>
                                        </p:tav>
                                      </p:tavLst>
                                    </p:anim>
                                    <p:anim calcmode="lin" valueType="num">
                                      <p:cBhvr additive="base">
                                        <p:cTn dur="750"/>
                                        <p:tgtEl>
                                          <p:spTgt spid="1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5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p:tgtEl>
                                          <p:spTgt spid="20"/>
                                        </p:tgtEl>
                                        <p:attrNameLst>
                                          <p:attrName>ppt_w</p:attrName>
                                        </p:attrNameLst>
                                      </p:cBhvr>
                                      <p:tavLst>
                                        <p:tav fmla="" tm="0">
                                          <p:val>
                                            <p:strVal val="0"/>
                                          </p:val>
                                        </p:tav>
                                        <p:tav fmla="" tm="100000">
                                          <p:val>
                                            <p:strVal val="#ppt_w"/>
                                          </p:val>
                                        </p:tav>
                                      </p:tavLst>
                                    </p:anim>
                                    <p:anim calcmode="lin" valueType="num">
                                      <p:cBhvr additive="base">
                                        <p:cTn dur="750"/>
                                        <p:tgtEl>
                                          <p:spTgt spid="2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7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p:tgtEl>
                                          <p:spTgt spid="21"/>
                                        </p:tgtEl>
                                        <p:attrNameLst>
                                          <p:attrName>ppt_w</p:attrName>
                                        </p:attrNameLst>
                                      </p:cBhvr>
                                      <p:tavLst>
                                        <p:tav fmla="" tm="0">
                                          <p:val>
                                            <p:strVal val="0"/>
                                          </p:val>
                                        </p:tav>
                                        <p:tav fmla="" tm="100000">
                                          <p:val>
                                            <p:strVal val="#ppt_w"/>
                                          </p:val>
                                        </p:tav>
                                      </p:tavLst>
                                    </p:anim>
                                    <p:anim calcmode="lin" valueType="num">
                                      <p:cBhvr additive="base">
                                        <p:cTn dur="750"/>
                                        <p:tgtEl>
                                          <p:spTgt spid="2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9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750"/>
                                        <p:tgtEl>
                                          <p:spTgt spid="22"/>
                                        </p:tgtEl>
                                        <p:attrNameLst>
                                          <p:attrName>ppt_w</p:attrName>
                                        </p:attrNameLst>
                                      </p:cBhvr>
                                      <p:tavLst>
                                        <p:tav fmla="" tm="0">
                                          <p:val>
                                            <p:strVal val="0"/>
                                          </p:val>
                                        </p:tav>
                                        <p:tav fmla="" tm="100000">
                                          <p:val>
                                            <p:strVal val="#ppt_w"/>
                                          </p:val>
                                        </p:tav>
                                      </p:tavLst>
                                    </p:anim>
                                    <p:anim calcmode="lin" valueType="num">
                                      <p:cBhvr additive="base">
                                        <p:cTn dur="750"/>
                                        <p:tgtEl>
                                          <p:spTgt spid="2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0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750"/>
                                        <p:tgtEl>
                                          <p:spTgt spid="23"/>
                                        </p:tgtEl>
                                        <p:attrNameLst>
                                          <p:attrName>ppt_w</p:attrName>
                                        </p:attrNameLst>
                                      </p:cBhvr>
                                      <p:tavLst>
                                        <p:tav fmla="" tm="0">
                                          <p:val>
                                            <p:strVal val="0"/>
                                          </p:val>
                                        </p:tav>
                                        <p:tav fmla="" tm="100000">
                                          <p:val>
                                            <p:strVal val="#ppt_w"/>
                                          </p:val>
                                        </p:tav>
                                      </p:tavLst>
                                    </p:anim>
                                    <p:anim calcmode="lin" valueType="num">
                                      <p:cBhvr additive="base">
                                        <p:cTn dur="750"/>
                                        <p:tgtEl>
                                          <p:spTgt spid="2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2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750"/>
                                        <p:tgtEl>
                                          <p:spTgt spid="24"/>
                                        </p:tgtEl>
                                        <p:attrNameLst>
                                          <p:attrName>ppt_w</p:attrName>
                                        </p:attrNameLst>
                                      </p:cBhvr>
                                      <p:tavLst>
                                        <p:tav fmla="" tm="0">
                                          <p:val>
                                            <p:strVal val="0"/>
                                          </p:val>
                                        </p:tav>
                                        <p:tav fmla="" tm="100000">
                                          <p:val>
                                            <p:strVal val="#ppt_w"/>
                                          </p:val>
                                        </p:tav>
                                      </p:tavLst>
                                    </p:anim>
                                    <p:anim calcmode="lin" valueType="num">
                                      <p:cBhvr additive="base">
                                        <p:cTn dur="750"/>
                                        <p:tgtEl>
                                          <p:spTgt spid="2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30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750"/>
                                        <p:tgtEl>
                                          <p:spTgt spid="25"/>
                                        </p:tgtEl>
                                        <p:attrNameLst>
                                          <p:attrName>ppt_w</p:attrName>
                                        </p:attrNameLst>
                                      </p:cBhvr>
                                      <p:tavLst>
                                        <p:tav fmla="" tm="0">
                                          <p:val>
                                            <p:strVal val="0"/>
                                          </p:val>
                                        </p:tav>
                                        <p:tav fmla="" tm="100000">
                                          <p:val>
                                            <p:strVal val="#ppt_w"/>
                                          </p:val>
                                        </p:tav>
                                      </p:tavLst>
                                    </p:anim>
                                    <p:anim calcmode="lin" valueType="num">
                                      <p:cBhvr additive="base">
                                        <p:cTn dur="750"/>
                                        <p:tgtEl>
                                          <p:spTgt spid="2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6_Our projects #1">
  <p:cSld name="06_Our projects #1">
    <p:spTree>
      <p:nvGrpSpPr>
        <p:cNvPr id="26" name="Shape 26"/>
        <p:cNvGrpSpPr/>
        <p:nvPr/>
      </p:nvGrpSpPr>
      <p:grpSpPr>
        <a:xfrm>
          <a:off x="0" y="0"/>
          <a:ext cx="0" cy="0"/>
          <a:chOff x="0" y="0"/>
          <a:chExt cx="0" cy="0"/>
        </a:xfrm>
      </p:grpSpPr>
      <p:sp>
        <p:nvSpPr>
          <p:cNvPr id="27" name="Google Shape;27;p176"/>
          <p:cNvSpPr/>
          <p:nvPr>
            <p:ph idx="2" type="pic"/>
          </p:nvPr>
        </p:nvSpPr>
        <p:spPr>
          <a:xfrm>
            <a:off x="631458" y="13716000"/>
            <a:ext cx="5866269" cy="833771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8" name="Google Shape;28;p176"/>
          <p:cNvSpPr/>
          <p:nvPr>
            <p:ph idx="3" type="pic"/>
          </p:nvPr>
        </p:nvSpPr>
        <p:spPr>
          <a:xfrm>
            <a:off x="7129218" y="15119014"/>
            <a:ext cx="5866270" cy="485378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29" name="Google Shape;29;p176"/>
          <p:cNvSpPr/>
          <p:nvPr>
            <p:ph idx="4" type="pic"/>
          </p:nvPr>
        </p:nvSpPr>
        <p:spPr>
          <a:xfrm>
            <a:off x="7129220" y="6116764"/>
            <a:ext cx="5866269" cy="834269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0" name="Google Shape;30;p176"/>
          <p:cNvSpPr/>
          <p:nvPr>
            <p:ph idx="5" type="pic"/>
          </p:nvPr>
        </p:nvSpPr>
        <p:spPr>
          <a:xfrm>
            <a:off x="631457" y="8230722"/>
            <a:ext cx="5866270" cy="485378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1" name="Google Shape;31;p176"/>
          <p:cNvSpPr/>
          <p:nvPr>
            <p:ph idx="6" type="pic"/>
          </p:nvPr>
        </p:nvSpPr>
        <p:spPr>
          <a:xfrm>
            <a:off x="631458" y="-738187"/>
            <a:ext cx="5866269" cy="833742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2" name="Google Shape;32;p176"/>
          <p:cNvSpPr/>
          <p:nvPr>
            <p:ph idx="7" type="pic"/>
          </p:nvPr>
        </p:nvSpPr>
        <p:spPr>
          <a:xfrm>
            <a:off x="7129218" y="631489"/>
            <a:ext cx="5866270" cy="485378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3" name="Google Shape;33;p176"/>
          <p:cNvSpPr/>
          <p:nvPr>
            <p:ph idx="8" type="pic"/>
          </p:nvPr>
        </p:nvSpPr>
        <p:spPr>
          <a:xfrm>
            <a:off x="631457" y="-6228228"/>
            <a:ext cx="5866270" cy="485378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
        <p:nvSpPr>
          <p:cNvPr id="34" name="Google Shape;34;p176"/>
          <p:cNvSpPr/>
          <p:nvPr>
            <p:ph idx="9" type="pic"/>
          </p:nvPr>
        </p:nvSpPr>
        <p:spPr>
          <a:xfrm>
            <a:off x="7129220" y="-8342696"/>
            <a:ext cx="5866269" cy="834269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
                                        </p:tgtEl>
                                        <p:attrNameLst>
                                          <p:attrName>style.visibility</p:attrName>
                                        </p:attrNameLst>
                                      </p:cBhvr>
                                      <p:to>
                                        <p:strVal val="visible"/>
                                      </p:to>
                                    </p:set>
                                    <p:animEffect filter="fade" transition="in">
                                      <p:cBhvr>
                                        <p:cTn dur="1000"/>
                                        <p:tgtEl>
                                          <p:spTgt spid="30"/>
                                        </p:tgtEl>
                                      </p:cBhvr>
                                    </p:animEffect>
                                  </p:childTnLst>
                                </p:cTn>
                              </p:par>
                              <p:par>
                                <p:cTn fill="hold" nodeType="withEffect" presetClass="entr" presetID="10" presetSubtype="0">
                                  <p:stCondLst>
                                    <p:cond delay="0"/>
                                  </p:stCondLst>
                                  <p:childTnLst>
                                    <p:set>
                                      <p:cBhvr>
                                        <p:cTn dur="1" fill="hold">
                                          <p:stCondLst>
                                            <p:cond delay="0"/>
                                          </p:stCondLst>
                                        </p:cTn>
                                        <p:tgtEl>
                                          <p:spTgt spid="29"/>
                                        </p:tgtEl>
                                        <p:attrNameLst>
                                          <p:attrName>style.visibility</p:attrName>
                                        </p:attrNameLst>
                                      </p:cBhvr>
                                      <p:to>
                                        <p:strVal val="visible"/>
                                      </p:to>
                                    </p:set>
                                    <p:animEffect filter="fade" transition="in">
                                      <p:cBhvr>
                                        <p:cTn dur="1000"/>
                                        <p:tgtEl>
                                          <p:spTgt spid="29"/>
                                        </p:tgtEl>
                                      </p:cBhvr>
                                    </p:animEffect>
                                  </p:childTnLst>
                                </p:cTn>
                              </p:par>
                              <p:par>
                                <p:cTn fill="hold" nodeType="withEffect" presetClass="entr" presetID="10" presetSubtype="0">
                                  <p:stCondLst>
                                    <p:cond delay="0"/>
                                  </p:stCondLst>
                                  <p:childTnLst>
                                    <p:set>
                                      <p:cBhvr>
                                        <p:cTn dur="1" fill="hold">
                                          <p:stCondLst>
                                            <p:cond delay="0"/>
                                          </p:stCondLst>
                                        </p:cTn>
                                        <p:tgtEl>
                                          <p:spTgt spid="27"/>
                                        </p:tgtEl>
                                        <p:attrNameLst>
                                          <p:attrName>style.visibility</p:attrName>
                                        </p:attrNameLst>
                                      </p:cBhvr>
                                      <p:to>
                                        <p:strVal val="visible"/>
                                      </p:to>
                                    </p:set>
                                    <p:animEffect filter="fade" transition="in">
                                      <p:cBhvr>
                                        <p:cTn dur="1000"/>
                                        <p:tgtEl>
                                          <p:spTgt spid="27"/>
                                        </p:tgtEl>
                                      </p:cBhvr>
                                    </p:animEffect>
                                  </p:childTnLst>
                                </p:cTn>
                              </p:par>
                              <p:par>
                                <p:cTn fill="hold" nodeType="withEffect" presetClass="entr" presetID="10" presetSubtype="0">
                                  <p:stCondLst>
                                    <p:cond delay="0"/>
                                  </p:stCondLst>
                                  <p:childTnLst>
                                    <p:set>
                                      <p:cBhvr>
                                        <p:cTn dur="1" fill="hold">
                                          <p:stCondLst>
                                            <p:cond delay="0"/>
                                          </p:stCondLst>
                                        </p:cTn>
                                        <p:tgtEl>
                                          <p:spTgt spid="28"/>
                                        </p:tgtEl>
                                        <p:attrNameLst>
                                          <p:attrName>style.visibility</p:attrName>
                                        </p:attrNameLst>
                                      </p:cBhvr>
                                      <p:to>
                                        <p:strVal val="visible"/>
                                      </p:to>
                                    </p:set>
                                    <p:animEffect filter="fade" transition="in">
                                      <p:cBhvr>
                                        <p:cTn dur="1000"/>
                                        <p:tgtEl>
                                          <p:spTgt spid="28"/>
                                        </p:tgtEl>
                                      </p:cBhvr>
                                    </p:animEffect>
                                  </p:childTnLst>
                                </p:cTn>
                              </p:par>
                              <p:par>
                                <p:cTn fill="hold" nodeType="withEffect" presetClass="entr" presetID="10" presetSubtype="0">
                                  <p:stCondLst>
                                    <p:cond delay="0"/>
                                  </p:stCondLst>
                                  <p:childTnLst>
                                    <p:set>
                                      <p:cBhvr>
                                        <p:cTn dur="1" fill="hold">
                                          <p:stCondLst>
                                            <p:cond delay="0"/>
                                          </p:stCondLst>
                                        </p:cTn>
                                        <p:tgtEl>
                                          <p:spTgt spid="31"/>
                                        </p:tgtEl>
                                        <p:attrNameLst>
                                          <p:attrName>style.visibility</p:attrName>
                                        </p:attrNameLst>
                                      </p:cBhvr>
                                      <p:to>
                                        <p:strVal val="visible"/>
                                      </p:to>
                                    </p:set>
                                    <p:animEffect filter="fade" transition="in">
                                      <p:cBhvr>
                                        <p:cTn dur="1000"/>
                                        <p:tgtEl>
                                          <p:spTgt spid="31"/>
                                        </p:tgtEl>
                                      </p:cBhvr>
                                    </p:animEffect>
                                  </p:childTnLst>
                                </p:cTn>
                              </p:par>
                              <p:par>
                                <p:cTn fill="hold" nodeType="withEffect" presetClass="entr" presetID="10" presetSubtype="0">
                                  <p:stCondLst>
                                    <p:cond delay="0"/>
                                  </p:stCondLst>
                                  <p:childTnLst>
                                    <p:set>
                                      <p:cBhvr>
                                        <p:cTn dur="1" fill="hold">
                                          <p:stCondLst>
                                            <p:cond delay="0"/>
                                          </p:stCondLst>
                                        </p:cTn>
                                        <p:tgtEl>
                                          <p:spTgt spid="32"/>
                                        </p:tgtEl>
                                        <p:attrNameLst>
                                          <p:attrName>style.visibility</p:attrName>
                                        </p:attrNameLst>
                                      </p:cBhvr>
                                      <p:to>
                                        <p:strVal val="visible"/>
                                      </p:to>
                                    </p:set>
                                    <p:animEffect filter="fade" transition="in">
                                      <p:cBhvr>
                                        <p:cTn dur="1000"/>
                                        <p:tgtEl>
                                          <p:spTgt spid="32"/>
                                        </p:tgtEl>
                                      </p:cBhvr>
                                    </p:animEffect>
                                  </p:childTnLst>
                                </p:cTn>
                              </p:par>
                              <p:par>
                                <p:cTn fill="hold" nodeType="withEffect" presetClass="entr" presetID="10" presetSubtype="0">
                                  <p:stCondLst>
                                    <p:cond delay="0"/>
                                  </p:stCondLst>
                                  <p:childTnLst>
                                    <p:set>
                                      <p:cBhvr>
                                        <p:cTn dur="1" fill="hold">
                                          <p:stCondLst>
                                            <p:cond delay="0"/>
                                          </p:stCondLst>
                                        </p:cTn>
                                        <p:tgtEl>
                                          <p:spTgt spid="34"/>
                                        </p:tgtEl>
                                        <p:attrNameLst>
                                          <p:attrName>style.visibility</p:attrName>
                                        </p:attrNameLst>
                                      </p:cBhvr>
                                      <p:to>
                                        <p:strVal val="visible"/>
                                      </p:to>
                                    </p:set>
                                    <p:animEffect filter="fade" transition="in">
                                      <p:cBhvr>
                                        <p:cTn dur="1000"/>
                                        <p:tgtEl>
                                          <p:spTgt spid="34"/>
                                        </p:tgtEl>
                                      </p:cBhvr>
                                    </p:animEffect>
                                  </p:childTnLst>
                                </p:cTn>
                              </p:par>
                              <p:par>
                                <p:cTn fill="hold" nodeType="withEffect" presetClass="entr" presetID="10" presetSubtype="0">
                                  <p:stCondLst>
                                    <p:cond delay="0"/>
                                  </p:stCondLst>
                                  <p:childTnLst>
                                    <p:set>
                                      <p:cBhvr>
                                        <p:cTn dur="1" fill="hold">
                                          <p:stCondLst>
                                            <p:cond delay="0"/>
                                          </p:stCondLst>
                                        </p:cTn>
                                        <p:tgtEl>
                                          <p:spTgt spid="33"/>
                                        </p:tgtEl>
                                        <p:attrNameLst>
                                          <p:attrName>style.visibility</p:attrName>
                                        </p:attrNameLst>
                                      </p:cBhvr>
                                      <p:to>
                                        <p:strVal val="visible"/>
                                      </p:to>
                                    </p:set>
                                    <p:animEffect filter="fade" transition="in">
                                      <p:cBhvr>
                                        <p:cTn dur="1000"/>
                                        <p:tgtEl>
                                          <p:spTgt spid="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4_Devices #2">
  <p:cSld name="14_Devices #2">
    <p:spTree>
      <p:nvGrpSpPr>
        <p:cNvPr id="35" name="Shape 35"/>
        <p:cNvGrpSpPr/>
        <p:nvPr/>
      </p:nvGrpSpPr>
      <p:grpSpPr>
        <a:xfrm>
          <a:off x="0" y="0"/>
          <a:ext cx="0" cy="0"/>
          <a:chOff x="0" y="0"/>
          <a:chExt cx="0" cy="0"/>
        </a:xfrm>
      </p:grpSpPr>
      <p:grpSp>
        <p:nvGrpSpPr>
          <p:cNvPr id="36" name="Google Shape;36;p178"/>
          <p:cNvGrpSpPr/>
          <p:nvPr/>
        </p:nvGrpSpPr>
        <p:grpSpPr>
          <a:xfrm>
            <a:off x="7349190" y="4665868"/>
            <a:ext cx="9697205" cy="371957"/>
            <a:chOff x="7349190" y="4665868"/>
            <a:chExt cx="9697205" cy="371957"/>
          </a:xfrm>
        </p:grpSpPr>
        <p:sp>
          <p:nvSpPr>
            <p:cNvPr id="37" name="Google Shape;37;p178"/>
            <p:cNvSpPr/>
            <p:nvPr/>
          </p:nvSpPr>
          <p:spPr>
            <a:xfrm>
              <a:off x="16674438" y="4665868"/>
              <a:ext cx="371957" cy="371957"/>
            </a:xfrm>
            <a:custGeom>
              <a:rect b="b" l="l" r="r" t="t"/>
              <a:pathLst>
                <a:path extrusionOk="0" h="371957" w="371957">
                  <a:moveTo>
                    <a:pt x="0" y="185978"/>
                  </a:moveTo>
                  <a:cubicBezTo>
                    <a:pt x="0" y="83273"/>
                    <a:pt x="83261" y="0"/>
                    <a:pt x="185978" y="0"/>
                  </a:cubicBezTo>
                  <a:cubicBezTo>
                    <a:pt x="288683" y="0"/>
                    <a:pt x="371957" y="83273"/>
                    <a:pt x="371957" y="185978"/>
                  </a:cubicBezTo>
                  <a:cubicBezTo>
                    <a:pt x="371957" y="288696"/>
                    <a:pt x="288683" y="371957"/>
                    <a:pt x="185978" y="371957"/>
                  </a:cubicBezTo>
                  <a:cubicBezTo>
                    <a:pt x="83261" y="371957"/>
                    <a:pt x="0" y="288696"/>
                    <a:pt x="0" y="185978"/>
                  </a:cubicBezTo>
                  <a:close/>
                </a:path>
              </a:pathLst>
            </a:custGeom>
            <a:solidFill>
              <a:schemeClr val="accent1"/>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cxnSp>
          <p:nvCxnSpPr>
            <p:cNvPr id="38" name="Google Shape;38;p178"/>
            <p:cNvCxnSpPr/>
            <p:nvPr/>
          </p:nvCxnSpPr>
          <p:spPr>
            <a:xfrm>
              <a:off x="7349190" y="4851847"/>
              <a:ext cx="9511220" cy="0"/>
            </a:xfrm>
            <a:prstGeom prst="straightConnector1">
              <a:avLst/>
            </a:prstGeom>
            <a:noFill/>
            <a:ln cap="rnd" cmpd="sng" w="101600">
              <a:solidFill>
                <a:schemeClr val="accent1"/>
              </a:solidFill>
              <a:prstDash val="solid"/>
              <a:round/>
              <a:headEnd len="sm" w="sm" type="none"/>
              <a:tailEnd len="sm" w="sm" type="none"/>
            </a:ln>
          </p:spPr>
        </p:cxnSp>
      </p:grpSp>
      <p:grpSp>
        <p:nvGrpSpPr>
          <p:cNvPr id="39" name="Google Shape;39;p178"/>
          <p:cNvGrpSpPr/>
          <p:nvPr/>
        </p:nvGrpSpPr>
        <p:grpSpPr>
          <a:xfrm>
            <a:off x="7349190" y="6271453"/>
            <a:ext cx="9697205" cy="371957"/>
            <a:chOff x="7349190" y="6271453"/>
            <a:chExt cx="9697205" cy="371957"/>
          </a:xfrm>
        </p:grpSpPr>
        <p:sp>
          <p:nvSpPr>
            <p:cNvPr id="40" name="Google Shape;40;p178"/>
            <p:cNvSpPr/>
            <p:nvPr/>
          </p:nvSpPr>
          <p:spPr>
            <a:xfrm>
              <a:off x="16674438" y="6271453"/>
              <a:ext cx="371957" cy="371957"/>
            </a:xfrm>
            <a:custGeom>
              <a:rect b="b" l="l" r="r" t="t"/>
              <a:pathLst>
                <a:path extrusionOk="0" h="371957" w="371957">
                  <a:moveTo>
                    <a:pt x="0" y="185978"/>
                  </a:moveTo>
                  <a:cubicBezTo>
                    <a:pt x="0" y="83261"/>
                    <a:pt x="83261" y="0"/>
                    <a:pt x="185978" y="0"/>
                  </a:cubicBezTo>
                  <a:cubicBezTo>
                    <a:pt x="288683" y="0"/>
                    <a:pt x="371957" y="83261"/>
                    <a:pt x="371957" y="185978"/>
                  </a:cubicBezTo>
                  <a:cubicBezTo>
                    <a:pt x="371957" y="288696"/>
                    <a:pt x="288683" y="371957"/>
                    <a:pt x="185978" y="371957"/>
                  </a:cubicBezTo>
                  <a:cubicBezTo>
                    <a:pt x="83261" y="371957"/>
                    <a:pt x="0" y="288696"/>
                    <a:pt x="0" y="185978"/>
                  </a:cubicBezTo>
                  <a:close/>
                </a:path>
              </a:pathLst>
            </a:custGeom>
            <a:solidFill>
              <a:schemeClr val="accent3"/>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cxnSp>
          <p:nvCxnSpPr>
            <p:cNvPr id="41" name="Google Shape;41;p178"/>
            <p:cNvCxnSpPr/>
            <p:nvPr/>
          </p:nvCxnSpPr>
          <p:spPr>
            <a:xfrm>
              <a:off x="7349190" y="6457431"/>
              <a:ext cx="9511220" cy="0"/>
            </a:xfrm>
            <a:prstGeom prst="straightConnector1">
              <a:avLst/>
            </a:prstGeom>
            <a:noFill/>
            <a:ln cap="rnd" cmpd="sng" w="101600">
              <a:solidFill>
                <a:schemeClr val="accent3"/>
              </a:solidFill>
              <a:prstDash val="solid"/>
              <a:round/>
              <a:headEnd len="sm" w="sm" type="none"/>
              <a:tailEnd len="sm" w="sm" type="none"/>
            </a:ln>
          </p:spPr>
        </p:cxnSp>
      </p:grpSp>
      <p:grpSp>
        <p:nvGrpSpPr>
          <p:cNvPr id="42" name="Google Shape;42;p178"/>
          <p:cNvGrpSpPr/>
          <p:nvPr/>
        </p:nvGrpSpPr>
        <p:grpSpPr>
          <a:xfrm>
            <a:off x="7349190" y="7877036"/>
            <a:ext cx="9697205" cy="371958"/>
            <a:chOff x="7349190" y="7877036"/>
            <a:chExt cx="9697205" cy="371958"/>
          </a:xfrm>
        </p:grpSpPr>
        <p:sp>
          <p:nvSpPr>
            <p:cNvPr id="43" name="Google Shape;43;p178"/>
            <p:cNvSpPr/>
            <p:nvPr/>
          </p:nvSpPr>
          <p:spPr>
            <a:xfrm>
              <a:off x="16674438" y="7877036"/>
              <a:ext cx="371957" cy="371958"/>
            </a:xfrm>
            <a:custGeom>
              <a:rect b="b" l="l" r="r" t="t"/>
              <a:pathLst>
                <a:path extrusionOk="0" h="371957" w="371957">
                  <a:moveTo>
                    <a:pt x="0" y="185978"/>
                  </a:moveTo>
                  <a:cubicBezTo>
                    <a:pt x="0" y="83261"/>
                    <a:pt x="83261" y="0"/>
                    <a:pt x="185978" y="0"/>
                  </a:cubicBezTo>
                  <a:cubicBezTo>
                    <a:pt x="288683" y="0"/>
                    <a:pt x="371957" y="83261"/>
                    <a:pt x="371957" y="185978"/>
                  </a:cubicBezTo>
                  <a:cubicBezTo>
                    <a:pt x="371957" y="288696"/>
                    <a:pt x="288683" y="371957"/>
                    <a:pt x="185978" y="371957"/>
                  </a:cubicBezTo>
                  <a:cubicBezTo>
                    <a:pt x="83261" y="371957"/>
                    <a:pt x="0" y="288696"/>
                    <a:pt x="0" y="185978"/>
                  </a:cubicBezTo>
                  <a:close/>
                </a:path>
              </a:pathLst>
            </a:custGeom>
            <a:solidFill>
              <a:schemeClr val="accent4"/>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cxnSp>
          <p:nvCxnSpPr>
            <p:cNvPr id="44" name="Google Shape;44;p178"/>
            <p:cNvCxnSpPr/>
            <p:nvPr/>
          </p:nvCxnSpPr>
          <p:spPr>
            <a:xfrm>
              <a:off x="7349190" y="8063015"/>
              <a:ext cx="9511220" cy="0"/>
            </a:xfrm>
            <a:prstGeom prst="straightConnector1">
              <a:avLst/>
            </a:prstGeom>
            <a:noFill/>
            <a:ln cap="rnd" cmpd="sng" w="101600">
              <a:solidFill>
                <a:schemeClr val="accent4"/>
              </a:solidFill>
              <a:prstDash val="solid"/>
              <a:round/>
              <a:headEnd len="sm" w="sm" type="none"/>
              <a:tailEnd len="sm" w="sm" type="none"/>
            </a:ln>
          </p:spPr>
        </p:cxnSp>
      </p:grpSp>
      <p:grpSp>
        <p:nvGrpSpPr>
          <p:cNvPr id="45" name="Google Shape;45;p178"/>
          <p:cNvGrpSpPr/>
          <p:nvPr/>
        </p:nvGrpSpPr>
        <p:grpSpPr>
          <a:xfrm>
            <a:off x="7349190" y="9482622"/>
            <a:ext cx="9697205" cy="371958"/>
            <a:chOff x="7349190" y="9482622"/>
            <a:chExt cx="9697205" cy="371958"/>
          </a:xfrm>
        </p:grpSpPr>
        <p:sp>
          <p:nvSpPr>
            <p:cNvPr id="46" name="Google Shape;46;p178"/>
            <p:cNvSpPr/>
            <p:nvPr/>
          </p:nvSpPr>
          <p:spPr>
            <a:xfrm>
              <a:off x="16674438" y="9482622"/>
              <a:ext cx="371957" cy="371958"/>
            </a:xfrm>
            <a:custGeom>
              <a:rect b="b" l="l" r="r" t="t"/>
              <a:pathLst>
                <a:path extrusionOk="0" h="371957" w="371957">
                  <a:moveTo>
                    <a:pt x="0" y="185978"/>
                  </a:moveTo>
                  <a:cubicBezTo>
                    <a:pt x="0" y="83261"/>
                    <a:pt x="83261" y="0"/>
                    <a:pt x="185978" y="0"/>
                  </a:cubicBezTo>
                  <a:cubicBezTo>
                    <a:pt x="288683" y="0"/>
                    <a:pt x="371957" y="83261"/>
                    <a:pt x="371957" y="185978"/>
                  </a:cubicBezTo>
                  <a:cubicBezTo>
                    <a:pt x="371957" y="288683"/>
                    <a:pt x="288683" y="371957"/>
                    <a:pt x="185978" y="371957"/>
                  </a:cubicBezTo>
                  <a:cubicBezTo>
                    <a:pt x="83261" y="371957"/>
                    <a:pt x="0" y="288683"/>
                    <a:pt x="0" y="185978"/>
                  </a:cubicBezTo>
                  <a:close/>
                </a:path>
              </a:pathLst>
            </a:custGeom>
            <a:solidFill>
              <a:schemeClr val="accent6"/>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cxnSp>
          <p:nvCxnSpPr>
            <p:cNvPr id="47" name="Google Shape;47;p178"/>
            <p:cNvCxnSpPr/>
            <p:nvPr/>
          </p:nvCxnSpPr>
          <p:spPr>
            <a:xfrm>
              <a:off x="7349190" y="9668601"/>
              <a:ext cx="9511220" cy="0"/>
            </a:xfrm>
            <a:prstGeom prst="straightConnector1">
              <a:avLst/>
            </a:prstGeom>
            <a:noFill/>
            <a:ln cap="rnd" cmpd="sng" w="101600">
              <a:solidFill>
                <a:schemeClr val="accent6"/>
              </a:solidFill>
              <a:prstDash val="solid"/>
              <a:round/>
              <a:headEnd len="sm" w="sm" type="none"/>
              <a:tailEnd len="sm" w="sm" type="none"/>
            </a:ln>
          </p:spPr>
        </p:cxnSp>
      </p:grpSp>
      <p:sp>
        <p:nvSpPr>
          <p:cNvPr id="48" name="Google Shape;48;p178"/>
          <p:cNvSpPr/>
          <p:nvPr/>
        </p:nvSpPr>
        <p:spPr>
          <a:xfrm>
            <a:off x="0" y="3598606"/>
            <a:ext cx="7295827" cy="694114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grpSp>
        <p:nvGrpSpPr>
          <p:cNvPr id="49" name="Google Shape;49;p178"/>
          <p:cNvGrpSpPr/>
          <p:nvPr/>
        </p:nvGrpSpPr>
        <p:grpSpPr>
          <a:xfrm>
            <a:off x="8986950" y="3055167"/>
            <a:ext cx="6391295" cy="8767128"/>
            <a:chOff x="8986950" y="3055167"/>
            <a:chExt cx="6391295" cy="8767128"/>
          </a:xfrm>
        </p:grpSpPr>
        <p:sp>
          <p:nvSpPr>
            <p:cNvPr id="50" name="Google Shape;50;p178"/>
            <p:cNvSpPr/>
            <p:nvPr/>
          </p:nvSpPr>
          <p:spPr>
            <a:xfrm>
              <a:off x="8986950" y="3055167"/>
              <a:ext cx="6325121" cy="8767128"/>
            </a:xfrm>
            <a:custGeom>
              <a:rect b="b" l="l" r="r" t="t"/>
              <a:pathLst>
                <a:path extrusionOk="0" h="8767127" w="6325120">
                  <a:moveTo>
                    <a:pt x="441096" y="8767127"/>
                  </a:moveTo>
                  <a:cubicBezTo>
                    <a:pt x="197472" y="8767127"/>
                    <a:pt x="0" y="8569642"/>
                    <a:pt x="0" y="8326018"/>
                  </a:cubicBezTo>
                  <a:lnTo>
                    <a:pt x="0" y="441096"/>
                  </a:lnTo>
                  <a:cubicBezTo>
                    <a:pt x="0" y="197485"/>
                    <a:pt x="197472" y="0"/>
                    <a:pt x="441096" y="0"/>
                  </a:cubicBezTo>
                  <a:lnTo>
                    <a:pt x="5883998" y="0"/>
                  </a:lnTo>
                  <a:cubicBezTo>
                    <a:pt x="6127622" y="0"/>
                    <a:pt x="6325120" y="197485"/>
                    <a:pt x="6325120" y="441109"/>
                  </a:cubicBezTo>
                  <a:lnTo>
                    <a:pt x="6325120" y="8326018"/>
                  </a:lnTo>
                  <a:cubicBezTo>
                    <a:pt x="6325120" y="8569642"/>
                    <a:pt x="6127622" y="8767127"/>
                    <a:pt x="5884011" y="8767127"/>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51" name="Google Shape;51;p178"/>
            <p:cNvSpPr/>
            <p:nvPr/>
          </p:nvSpPr>
          <p:spPr>
            <a:xfrm>
              <a:off x="15312066" y="5356793"/>
              <a:ext cx="66179" cy="681089"/>
            </a:xfrm>
            <a:custGeom>
              <a:rect b="b" l="l" r="r" t="t"/>
              <a:pathLst>
                <a:path extrusionOk="0" h="681088" w="66179">
                  <a:moveTo>
                    <a:pt x="31178" y="681088"/>
                  </a:moveTo>
                  <a:lnTo>
                    <a:pt x="0" y="681088"/>
                  </a:lnTo>
                  <a:lnTo>
                    <a:pt x="0" y="0"/>
                  </a:lnTo>
                  <a:lnTo>
                    <a:pt x="31178" y="0"/>
                  </a:lnTo>
                  <a:cubicBezTo>
                    <a:pt x="50495" y="0"/>
                    <a:pt x="66179" y="15671"/>
                    <a:pt x="66179" y="35001"/>
                  </a:cubicBezTo>
                  <a:lnTo>
                    <a:pt x="66179" y="646087"/>
                  </a:lnTo>
                  <a:cubicBezTo>
                    <a:pt x="66179" y="665416"/>
                    <a:pt x="50495" y="681088"/>
                    <a:pt x="31178" y="681088"/>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52" name="Google Shape;52;p178"/>
            <p:cNvSpPr/>
            <p:nvPr/>
          </p:nvSpPr>
          <p:spPr>
            <a:xfrm>
              <a:off x="15312066" y="4511305"/>
              <a:ext cx="66179" cy="681088"/>
            </a:xfrm>
            <a:custGeom>
              <a:rect b="b" l="l" r="r" t="t"/>
              <a:pathLst>
                <a:path extrusionOk="0" h="681088" w="66179">
                  <a:moveTo>
                    <a:pt x="31178" y="681088"/>
                  </a:moveTo>
                  <a:lnTo>
                    <a:pt x="0" y="681088"/>
                  </a:lnTo>
                  <a:lnTo>
                    <a:pt x="0" y="0"/>
                  </a:lnTo>
                  <a:lnTo>
                    <a:pt x="31178" y="0"/>
                  </a:lnTo>
                  <a:cubicBezTo>
                    <a:pt x="50495" y="0"/>
                    <a:pt x="66179" y="15671"/>
                    <a:pt x="66179" y="35001"/>
                  </a:cubicBezTo>
                  <a:lnTo>
                    <a:pt x="66179" y="646087"/>
                  </a:lnTo>
                  <a:cubicBezTo>
                    <a:pt x="66179" y="665416"/>
                    <a:pt x="50495" y="681088"/>
                    <a:pt x="31178" y="681088"/>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sp>
        <p:nvSpPr>
          <p:cNvPr id="53" name="Google Shape;53;p178"/>
          <p:cNvSpPr/>
          <p:nvPr>
            <p:ph idx="2" type="pic"/>
          </p:nvPr>
        </p:nvSpPr>
        <p:spPr>
          <a:xfrm>
            <a:off x="9253431" y="3358602"/>
            <a:ext cx="5792127" cy="816025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grpSp>
        <p:nvGrpSpPr>
          <p:cNvPr id="54" name="Google Shape;54;p178"/>
          <p:cNvGrpSpPr/>
          <p:nvPr/>
        </p:nvGrpSpPr>
        <p:grpSpPr>
          <a:xfrm>
            <a:off x="3260969" y="2998973"/>
            <a:ext cx="4436320" cy="8823321"/>
            <a:chOff x="3260969" y="2998973"/>
            <a:chExt cx="4436320" cy="8823321"/>
          </a:xfrm>
        </p:grpSpPr>
        <p:sp>
          <p:nvSpPr>
            <p:cNvPr id="55" name="Google Shape;55;p178"/>
            <p:cNvSpPr/>
            <p:nvPr/>
          </p:nvSpPr>
          <p:spPr>
            <a:xfrm>
              <a:off x="3327583" y="2998973"/>
              <a:ext cx="4303095" cy="8823321"/>
            </a:xfrm>
            <a:custGeom>
              <a:rect b="b" l="l" r="r" t="t"/>
              <a:pathLst>
                <a:path extrusionOk="0" h="11026914" w="5377776">
                  <a:moveTo>
                    <a:pt x="816863" y="11026914"/>
                  </a:moveTo>
                  <a:cubicBezTo>
                    <a:pt x="366445" y="11026914"/>
                    <a:pt x="0" y="10660468"/>
                    <a:pt x="0" y="10210050"/>
                  </a:cubicBezTo>
                  <a:lnTo>
                    <a:pt x="0" y="816863"/>
                  </a:lnTo>
                  <a:cubicBezTo>
                    <a:pt x="0" y="366445"/>
                    <a:pt x="366445" y="0"/>
                    <a:pt x="816863" y="0"/>
                  </a:cubicBezTo>
                  <a:lnTo>
                    <a:pt x="4560912" y="0"/>
                  </a:lnTo>
                  <a:cubicBezTo>
                    <a:pt x="5011331" y="0"/>
                    <a:pt x="5377776" y="366445"/>
                    <a:pt x="5377776" y="816863"/>
                  </a:cubicBezTo>
                  <a:lnTo>
                    <a:pt x="5377776" y="10210050"/>
                  </a:lnTo>
                  <a:cubicBezTo>
                    <a:pt x="5377776" y="10660468"/>
                    <a:pt x="5011331" y="11026914"/>
                    <a:pt x="4560912" y="11026914"/>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nvGrpSpPr>
            <p:cNvPr id="56" name="Google Shape;56;p178"/>
            <p:cNvGrpSpPr/>
            <p:nvPr/>
          </p:nvGrpSpPr>
          <p:grpSpPr>
            <a:xfrm>
              <a:off x="3260969" y="4762205"/>
              <a:ext cx="4436320" cy="1536360"/>
              <a:chOff x="5157914" y="3581562"/>
              <a:chExt cx="5544275" cy="1920061"/>
            </a:xfrm>
          </p:grpSpPr>
          <p:sp>
            <p:nvSpPr>
              <p:cNvPr id="57" name="Google Shape;57;p178"/>
              <p:cNvSpPr/>
              <p:nvPr/>
            </p:nvSpPr>
            <p:spPr>
              <a:xfrm>
                <a:off x="10618941" y="3888035"/>
                <a:ext cx="83248" cy="1284960"/>
              </a:xfrm>
              <a:custGeom>
                <a:rect b="b" l="l" r="r" t="t"/>
                <a:pathLst>
                  <a:path extrusionOk="0" h="1284960" w="83248">
                    <a:moveTo>
                      <a:pt x="39217" y="1284960"/>
                    </a:moveTo>
                    <a:lnTo>
                      <a:pt x="0" y="1284960"/>
                    </a:lnTo>
                    <a:lnTo>
                      <a:pt x="0" y="0"/>
                    </a:lnTo>
                    <a:lnTo>
                      <a:pt x="39217" y="0"/>
                    </a:lnTo>
                    <a:cubicBezTo>
                      <a:pt x="63538" y="0"/>
                      <a:pt x="83248" y="19710"/>
                      <a:pt x="83248" y="44030"/>
                    </a:cubicBezTo>
                    <a:lnTo>
                      <a:pt x="83248" y="1240929"/>
                    </a:lnTo>
                    <a:cubicBezTo>
                      <a:pt x="83248" y="1265250"/>
                      <a:pt x="63538" y="1284960"/>
                      <a:pt x="39217" y="128496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58" name="Google Shape;58;p178"/>
              <p:cNvSpPr/>
              <p:nvPr/>
            </p:nvSpPr>
            <p:spPr>
              <a:xfrm>
                <a:off x="5157914" y="4644983"/>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59" name="Google Shape;59;p178"/>
              <p:cNvSpPr/>
              <p:nvPr/>
            </p:nvSpPr>
            <p:spPr>
              <a:xfrm>
                <a:off x="5157914" y="3581562"/>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grpSp>
      <p:sp>
        <p:nvSpPr>
          <p:cNvPr id="60" name="Google Shape;60;p178"/>
          <p:cNvSpPr/>
          <p:nvPr>
            <p:ph idx="3" type="pic"/>
          </p:nvPr>
        </p:nvSpPr>
        <p:spPr>
          <a:xfrm>
            <a:off x="3504858" y="3176243"/>
            <a:ext cx="3948550" cy="846877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1000"/>
                                  </p:stCondLst>
                                  <p:childTnLst>
                                    <p:set>
                                      <p:cBhvr>
                                        <p:cTn dur="1" fill="hold">
                                          <p:stCondLst>
                                            <p:cond delay="0"/>
                                          </p:stCondLst>
                                        </p:cTn>
                                        <p:tgtEl>
                                          <p:spTgt spid="36"/>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1100"/>
                                  </p:stCondLst>
                                  <p:childTnLst>
                                    <p:set>
                                      <p:cBhvr>
                                        <p:cTn dur="1" fill="hold">
                                          <p:stCondLst>
                                            <p:cond delay="0"/>
                                          </p:stCondLst>
                                        </p:cTn>
                                        <p:tgtEl>
                                          <p:spTgt spid="39"/>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1200"/>
                                  </p:stCondLst>
                                  <p:childTnLst>
                                    <p:set>
                                      <p:cBhvr>
                                        <p:cTn dur="1" fill="hold">
                                          <p:stCondLst>
                                            <p:cond delay="0"/>
                                          </p:stCondLst>
                                        </p:cTn>
                                        <p:tgtEl>
                                          <p:spTgt spid="42"/>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1300"/>
                                  </p:stCondLst>
                                  <p:childTnLst>
                                    <p:set>
                                      <p:cBhvr>
                                        <p:cTn dur="1" fill="hold">
                                          <p:stCondLst>
                                            <p:cond delay="0"/>
                                          </p:stCondLst>
                                        </p:cTn>
                                        <p:tgtEl>
                                          <p:spTgt spid="45"/>
                                        </p:tgtEl>
                                        <p:attrNameLst>
                                          <p:attrName>style.visibility</p:attrName>
                                        </p:attrNameLst>
                                      </p:cBhvr>
                                      <p:to>
                                        <p:strVal val="visible"/>
                                      </p:to>
                                    </p:set>
                                  </p:childTnLst>
                                </p:cTn>
                              </p:par>
                            </p:childTnLst>
                          </p:cTn>
                        </p:par>
                        <p:par>
                          <p:cTn fill="hold">
                            <p:stCondLst>
                              <p:cond delay="4"/>
                            </p:stCondLst>
                            <p:childTnLst>
                              <p:par>
                                <p:cTn fill="hold" nodeType="afterEffect" presetClass="entr" presetID="1" presetSubtype="0">
                                  <p:stCondLst>
                                    <p:cond delay="200"/>
                                  </p:stCondLst>
                                  <p:childTnLst>
                                    <p:set>
                                      <p:cBhvr>
                                        <p:cTn dur="1" fill="hold">
                                          <p:stCondLst>
                                            <p:cond delay="0"/>
                                          </p:stCondLst>
                                        </p:cTn>
                                        <p:tgtEl>
                                          <p:spTgt spid="49"/>
                                        </p:tgtEl>
                                        <p:attrNameLst>
                                          <p:attrName>style.visibility</p:attrName>
                                        </p:attrNameLst>
                                      </p:cBhvr>
                                      <p:to>
                                        <p:strVal val="visible"/>
                                      </p:to>
                                    </p:set>
                                  </p:childTnLst>
                                </p:cTn>
                              </p:par>
                            </p:childTnLst>
                          </p:cTn>
                        </p:par>
                        <p:par>
                          <p:cTn fill="hold">
                            <p:stCondLst>
                              <p:cond delay="5"/>
                            </p:stCondLst>
                            <p:childTnLst>
                              <p:par>
                                <p:cTn fill="hold" nodeType="afterEffect" presetClass="entr" presetID="1" presetSubtype="0">
                                  <p:stCondLst>
                                    <p:cond delay="200"/>
                                  </p:stCondLst>
                                  <p:childTnLst>
                                    <p:set>
                                      <p:cBhvr>
                                        <p:cTn dur="1" fill="hold">
                                          <p:stCondLst>
                                            <p:cond delay="0"/>
                                          </p:stCondLst>
                                        </p:cTn>
                                        <p:tgtEl>
                                          <p:spTgt spid="53"/>
                                        </p:tgtEl>
                                        <p:attrNameLst>
                                          <p:attrName>style.visibility</p:attrName>
                                        </p:attrNameLst>
                                      </p:cBhvr>
                                      <p:to>
                                        <p:strVal val="visible"/>
                                      </p:to>
                                    </p:set>
                                  </p:childTnLst>
                                </p:cTn>
                              </p:par>
                            </p:childTnLst>
                          </p:cTn>
                        </p:par>
                        <p:par>
                          <p:cTn fill="hold">
                            <p:stCondLst>
                              <p:cond delay="6"/>
                            </p:stCondLst>
                            <p:childTnLst>
                              <p:par>
                                <p:cTn fill="hold" nodeType="afterEffect" presetClass="entr" presetID="1" presetSubtype="0">
                                  <p:stCondLst>
                                    <p:cond delay="300"/>
                                  </p:stCondLst>
                                  <p:childTnLst>
                                    <p:set>
                                      <p:cBhvr>
                                        <p:cTn dur="1" fill="hold">
                                          <p:stCondLst>
                                            <p:cond delay="0"/>
                                          </p:stCondLst>
                                        </p:cTn>
                                        <p:tgtEl>
                                          <p:spTgt spid="60"/>
                                        </p:tgtEl>
                                        <p:attrNameLst>
                                          <p:attrName>style.visibility</p:attrName>
                                        </p:attrNameLst>
                                      </p:cBhvr>
                                      <p:to>
                                        <p:strVal val="visible"/>
                                      </p:to>
                                    </p:set>
                                  </p:childTnLst>
                                </p:cTn>
                              </p:par>
                            </p:childTnLst>
                          </p:cTn>
                        </p:par>
                        <p:par>
                          <p:cTn fill="hold">
                            <p:stCondLst>
                              <p:cond delay="7"/>
                            </p:stCondLst>
                            <p:childTnLst>
                              <p:par>
                                <p:cTn fill="hold" nodeType="afterEffect" presetClass="entr" presetID="1" presetSubtype="0">
                                  <p:stCondLst>
                                    <p:cond delay="300"/>
                                  </p:stCondLst>
                                  <p:childTnLst>
                                    <p:set>
                                      <p:cBhvr>
                                        <p:cTn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6_Device #4">
  <p:cSld name="16_Device #4">
    <p:spTree>
      <p:nvGrpSpPr>
        <p:cNvPr id="61" name="Shape 61"/>
        <p:cNvGrpSpPr/>
        <p:nvPr/>
      </p:nvGrpSpPr>
      <p:grpSpPr>
        <a:xfrm>
          <a:off x="0" y="0"/>
          <a:ext cx="0" cy="0"/>
          <a:chOff x="0" y="0"/>
          <a:chExt cx="0" cy="0"/>
        </a:xfrm>
      </p:grpSpPr>
      <p:grpSp>
        <p:nvGrpSpPr>
          <p:cNvPr id="62" name="Google Shape;62;p179"/>
          <p:cNvGrpSpPr/>
          <p:nvPr/>
        </p:nvGrpSpPr>
        <p:grpSpPr>
          <a:xfrm>
            <a:off x="9598558" y="2089169"/>
            <a:ext cx="5186681" cy="10315701"/>
            <a:chOff x="9598558" y="2089169"/>
            <a:chExt cx="5186681" cy="10315701"/>
          </a:xfrm>
        </p:grpSpPr>
        <p:sp>
          <p:nvSpPr>
            <p:cNvPr id="63" name="Google Shape;63;p179"/>
            <p:cNvSpPr/>
            <p:nvPr/>
          </p:nvSpPr>
          <p:spPr>
            <a:xfrm>
              <a:off x="9676439" y="2089169"/>
              <a:ext cx="5030922" cy="10315701"/>
            </a:xfrm>
            <a:custGeom>
              <a:rect b="b" l="l" r="r" t="t"/>
              <a:pathLst>
                <a:path extrusionOk="0" h="11026914" w="5377776">
                  <a:moveTo>
                    <a:pt x="816863" y="11026914"/>
                  </a:moveTo>
                  <a:cubicBezTo>
                    <a:pt x="366445" y="11026914"/>
                    <a:pt x="0" y="10660468"/>
                    <a:pt x="0" y="10210050"/>
                  </a:cubicBezTo>
                  <a:lnTo>
                    <a:pt x="0" y="816863"/>
                  </a:lnTo>
                  <a:cubicBezTo>
                    <a:pt x="0" y="366445"/>
                    <a:pt x="366445" y="0"/>
                    <a:pt x="816863" y="0"/>
                  </a:cubicBezTo>
                  <a:lnTo>
                    <a:pt x="4560912" y="0"/>
                  </a:lnTo>
                  <a:cubicBezTo>
                    <a:pt x="5011331" y="0"/>
                    <a:pt x="5377776" y="366445"/>
                    <a:pt x="5377776" y="816863"/>
                  </a:cubicBezTo>
                  <a:lnTo>
                    <a:pt x="5377776" y="10210050"/>
                  </a:lnTo>
                  <a:cubicBezTo>
                    <a:pt x="5377776" y="10660468"/>
                    <a:pt x="5011331" y="11026914"/>
                    <a:pt x="4560912" y="11026914"/>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nvGrpSpPr>
            <p:cNvPr id="64" name="Google Shape;64;p179"/>
            <p:cNvGrpSpPr/>
            <p:nvPr/>
          </p:nvGrpSpPr>
          <p:grpSpPr>
            <a:xfrm>
              <a:off x="9598558" y="4150635"/>
              <a:ext cx="5186681" cy="1796221"/>
              <a:chOff x="5157914" y="3581562"/>
              <a:chExt cx="5544275" cy="1920061"/>
            </a:xfrm>
          </p:grpSpPr>
          <p:sp>
            <p:nvSpPr>
              <p:cNvPr id="65" name="Google Shape;65;p179"/>
              <p:cNvSpPr/>
              <p:nvPr/>
            </p:nvSpPr>
            <p:spPr>
              <a:xfrm>
                <a:off x="10618941" y="3888035"/>
                <a:ext cx="83248" cy="1284960"/>
              </a:xfrm>
              <a:custGeom>
                <a:rect b="b" l="l" r="r" t="t"/>
                <a:pathLst>
                  <a:path extrusionOk="0" h="1284960" w="83248">
                    <a:moveTo>
                      <a:pt x="39217" y="1284960"/>
                    </a:moveTo>
                    <a:lnTo>
                      <a:pt x="0" y="1284960"/>
                    </a:lnTo>
                    <a:lnTo>
                      <a:pt x="0" y="0"/>
                    </a:lnTo>
                    <a:lnTo>
                      <a:pt x="39217" y="0"/>
                    </a:lnTo>
                    <a:cubicBezTo>
                      <a:pt x="63538" y="0"/>
                      <a:pt x="83248" y="19710"/>
                      <a:pt x="83248" y="44030"/>
                    </a:cubicBezTo>
                    <a:lnTo>
                      <a:pt x="83248" y="1240929"/>
                    </a:lnTo>
                    <a:cubicBezTo>
                      <a:pt x="83248" y="1265250"/>
                      <a:pt x="63538" y="1284960"/>
                      <a:pt x="39217" y="128496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6" name="Google Shape;66;p179"/>
              <p:cNvSpPr/>
              <p:nvPr/>
            </p:nvSpPr>
            <p:spPr>
              <a:xfrm>
                <a:off x="5157914" y="4644983"/>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7" name="Google Shape;67;p179"/>
              <p:cNvSpPr/>
              <p:nvPr/>
            </p:nvSpPr>
            <p:spPr>
              <a:xfrm>
                <a:off x="5157914" y="3581562"/>
                <a:ext cx="83249" cy="856640"/>
              </a:xfrm>
              <a:custGeom>
                <a:rect b="b" l="l" r="r" t="t"/>
                <a:pathLst>
                  <a:path extrusionOk="0" h="856640" w="83248">
                    <a:moveTo>
                      <a:pt x="44030" y="856640"/>
                    </a:moveTo>
                    <a:lnTo>
                      <a:pt x="83248" y="856640"/>
                    </a:lnTo>
                    <a:lnTo>
                      <a:pt x="83248" y="0"/>
                    </a:lnTo>
                    <a:lnTo>
                      <a:pt x="44030" y="0"/>
                    </a:lnTo>
                    <a:cubicBezTo>
                      <a:pt x="19710" y="0"/>
                      <a:pt x="0" y="19710"/>
                      <a:pt x="0" y="44018"/>
                    </a:cubicBezTo>
                    <a:lnTo>
                      <a:pt x="0" y="812609"/>
                    </a:lnTo>
                    <a:cubicBezTo>
                      <a:pt x="0" y="836929"/>
                      <a:pt x="19710" y="856640"/>
                      <a:pt x="44030" y="856640"/>
                    </a:cubicBezTo>
                    <a:close/>
                  </a:path>
                </a:pathLst>
              </a:custGeom>
              <a:solidFill>
                <a:srgbClr val="28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grpSp>
      <p:sp>
        <p:nvSpPr>
          <p:cNvPr id="68" name="Google Shape;68;p179"/>
          <p:cNvSpPr/>
          <p:nvPr>
            <p:ph idx="2" type="pic"/>
          </p:nvPr>
        </p:nvSpPr>
        <p:spPr>
          <a:xfrm>
            <a:off x="9883699" y="2296421"/>
            <a:ext cx="4616409" cy="990118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2"/>
                                        </p:tgtEl>
                                        <p:attrNameLst>
                                          <p:attrName>style.visibility</p:attrName>
                                        </p:attrNameLst>
                                      </p:cBhvr>
                                      <p:to>
                                        <p:strVal val="visible"/>
                                      </p:to>
                                    </p:set>
                                    <p:animEffect filter="fade" transition="in">
                                      <p:cBhvr>
                                        <p:cTn dur="750"/>
                                        <p:tgtEl>
                                          <p:spTgt spid="62"/>
                                        </p:tgtEl>
                                      </p:cBhvr>
                                    </p:animEffect>
                                  </p:childTnLst>
                                </p:cTn>
                              </p:par>
                              <p:par>
                                <p:cTn fill="hold" nodeType="withEffect" presetClass="entr" presetID="10" presetSubtype="0">
                                  <p:stCondLst>
                                    <p:cond delay="0"/>
                                  </p:stCondLst>
                                  <p:childTnLst>
                                    <p:set>
                                      <p:cBhvr>
                                        <p:cTn dur="1" fill="hold">
                                          <p:stCondLst>
                                            <p:cond delay="0"/>
                                          </p:stCondLst>
                                        </p:cTn>
                                        <p:tgtEl>
                                          <p:spTgt spid="68"/>
                                        </p:tgtEl>
                                        <p:attrNameLst>
                                          <p:attrName>style.visibility</p:attrName>
                                        </p:attrNameLst>
                                      </p:cBhvr>
                                      <p:to>
                                        <p:strVal val="visible"/>
                                      </p:to>
                                    </p:set>
                                    <p:animEffect filter="fade" transition="in">
                                      <p:cBhvr>
                                        <p:cTn dur="750"/>
                                        <p:tgtEl>
                                          <p:spTgt spid="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3_Personal page #3">
  <p:cSld name="33_Personal page #3">
    <p:spTree>
      <p:nvGrpSpPr>
        <p:cNvPr id="69" name="Shape 69"/>
        <p:cNvGrpSpPr/>
        <p:nvPr/>
      </p:nvGrpSpPr>
      <p:grpSpPr>
        <a:xfrm>
          <a:off x="0" y="0"/>
          <a:ext cx="0" cy="0"/>
          <a:chOff x="0" y="0"/>
          <a:chExt cx="0" cy="0"/>
        </a:xfrm>
      </p:grpSpPr>
      <p:sp>
        <p:nvSpPr>
          <p:cNvPr id="70" name="Google Shape;70;p180"/>
          <p:cNvSpPr/>
          <p:nvPr>
            <p:ph idx="2" type="pic"/>
          </p:nvPr>
        </p:nvSpPr>
        <p:spPr>
          <a:xfrm>
            <a:off x="1209675" y="2139950"/>
            <a:ext cx="7758113" cy="115760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100"/>
                                  </p:stCondLst>
                                  <p:childTnLst>
                                    <p:set>
                                      <p:cBhvr>
                                        <p:cTn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8_Placeholder #1">
  <p:cSld name="18_Placeholder #1">
    <p:spTree>
      <p:nvGrpSpPr>
        <p:cNvPr id="71" name="Shape 71"/>
        <p:cNvGrpSpPr/>
        <p:nvPr/>
      </p:nvGrpSpPr>
      <p:grpSpPr>
        <a:xfrm>
          <a:off x="0" y="0"/>
          <a:ext cx="0" cy="0"/>
          <a:chOff x="0" y="0"/>
          <a:chExt cx="0" cy="0"/>
        </a:xfrm>
      </p:grpSpPr>
      <p:sp>
        <p:nvSpPr>
          <p:cNvPr id="72" name="Google Shape;72;p181"/>
          <p:cNvSpPr/>
          <p:nvPr>
            <p:ph idx="2" type="pic"/>
          </p:nvPr>
        </p:nvSpPr>
        <p:spPr>
          <a:xfrm>
            <a:off x="3431285" y="2443342"/>
            <a:ext cx="9434398" cy="943438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ato"/>
                <a:ea typeface="Lato"/>
                <a:cs typeface="Lato"/>
                <a:sym typeface="Lato"/>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ato"/>
                <a:ea typeface="Lato"/>
                <a:cs typeface="Lato"/>
                <a:sym typeface="Lato"/>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ato"/>
                <a:ea typeface="Lato"/>
                <a:cs typeface="Lato"/>
                <a:sym typeface="Lato"/>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9pPr>
          </a:lstStyle>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72"/>
                                        </p:tgtEl>
                                        <p:attrNameLst>
                                          <p:attrName>style.visibility</p:attrName>
                                        </p:attrNameLst>
                                      </p:cBhvr>
                                      <p:to>
                                        <p:strVal val="visible"/>
                                      </p:to>
                                    </p:set>
                                    <p:animEffect filter="fade" transition="in">
                                      <p:cBhvr>
                                        <p:cTn dur="750"/>
                                        <p:tgtEl>
                                          <p:spTgt spid="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2.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transition spd="slow">
    <p:wipe dir="r"/>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chart" Target="../charts/chart1.xml"/><Relationship Id="rId4" Type="http://schemas.openxmlformats.org/officeDocument/2006/relationships/image" Target="../media/image7.png"/><Relationship Id="rId5"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sproutsocial.com/?utm_source=hubspot&amp;utm_medium=partnership%20referral&amp;utm_campaign=blog.hubspot.com-referral&amp;utm_content=influencer_hp_summer2019&amp;utm_term=" TargetMode="External"/><Relationship Id="rId4" Type="http://schemas.openxmlformats.org/officeDocument/2006/relationships/hyperlink" Target="https://www.hubspot.com/products/crm" TargetMode="External"/><Relationship Id="rId5" Type="http://schemas.openxmlformats.org/officeDocument/2006/relationships/hyperlink" Target="https://www.buzzstream.com/" TargetMode="External"/><Relationship Id="rId6" Type="http://schemas.openxmlformats.org/officeDocument/2006/relationships/hyperlink" Target="https://buzzsumo.com/find-influencer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hyperlink" Target="https://blog.hubspot.com/marketing/does-influencer-marketing-actually-work" TargetMode="External"/><Relationship Id="rId4" Type="http://schemas.openxmlformats.org/officeDocument/2006/relationships/hyperlink" Target="https://sproutsocial.com/insights/examples-instagram-influencer-marketing/?utm_source=hubspot&amp;utm_medium=partnership%20referral&amp;utm_campaign=blog.hubspot.com-referral&amp;utm_content=influencer_resources_summer2019&amp;utm_term=" TargetMode="External"/><Relationship Id="rId5" Type="http://schemas.openxmlformats.org/officeDocument/2006/relationships/hyperlink" Target="https://blog.hubspot.com/marketing/how-to-work-with-influencers" TargetMode="External"/><Relationship Id="rId6" Type="http://schemas.openxmlformats.org/officeDocument/2006/relationships/hyperlink" Target="https://blog.hubspot.com/marketing/how-to-work-with-influencers" TargetMode="External"/><Relationship Id="rId7" Type="http://schemas.openxmlformats.org/officeDocument/2006/relationships/hyperlink" Target="https://sproutsocial.com/insights/influencer-marketing/?utm_source=hubspot&amp;utm_medium=partnership%20referral&amp;utm_campaign=blog.hubspot.com-referral&amp;utm_content=influencer_resources_summer2019&amp;utm_term="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g8822156985_0_241"/>
          <p:cNvSpPr/>
          <p:nvPr/>
        </p:nvSpPr>
        <p:spPr>
          <a:xfrm>
            <a:off x="15043277" y="7715250"/>
            <a:ext cx="995100" cy="6921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235" name="Google Shape;235;g8822156985_0_241"/>
          <p:cNvSpPr/>
          <p:nvPr/>
        </p:nvSpPr>
        <p:spPr>
          <a:xfrm>
            <a:off x="14847838" y="7422082"/>
            <a:ext cx="1386000" cy="1153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236" name="Google Shape;236;g8822156985_0_241"/>
          <p:cNvSpPr/>
          <p:nvPr/>
        </p:nvSpPr>
        <p:spPr>
          <a:xfrm>
            <a:off x="17054291" y="6008546"/>
            <a:ext cx="1034249" cy="2444407"/>
          </a:xfrm>
          <a:custGeom>
            <a:rect b="b" l="l" r="r" t="t"/>
            <a:pathLst>
              <a:path extrusionOk="0" h="2444407" w="1034249">
                <a:moveTo>
                  <a:pt x="684263" y="992784"/>
                </a:moveTo>
                <a:lnTo>
                  <a:pt x="986599" y="264629"/>
                </a:lnTo>
                <a:lnTo>
                  <a:pt x="869162" y="198170"/>
                </a:lnTo>
                <a:cubicBezTo>
                  <a:pt x="753249" y="132588"/>
                  <a:pt x="618629" y="82397"/>
                  <a:pt x="468972" y="48983"/>
                </a:cubicBezTo>
                <a:cubicBezTo>
                  <a:pt x="323126" y="16484"/>
                  <a:pt x="172732" y="0"/>
                  <a:pt x="21970" y="0"/>
                </a:cubicBezTo>
                <a:cubicBezTo>
                  <a:pt x="14592" y="0"/>
                  <a:pt x="7315" y="139"/>
                  <a:pt x="0" y="215"/>
                </a:cubicBezTo>
                <a:lnTo>
                  <a:pt x="0" y="2444407"/>
                </a:lnTo>
                <a:cubicBezTo>
                  <a:pt x="194716" y="2437650"/>
                  <a:pt x="366217" y="2403094"/>
                  <a:pt x="510476" y="2341270"/>
                </a:cubicBezTo>
                <a:cubicBezTo>
                  <a:pt x="679881" y="2268664"/>
                  <a:pt x="810590" y="2167051"/>
                  <a:pt x="898982" y="2039264"/>
                </a:cubicBezTo>
                <a:cubicBezTo>
                  <a:pt x="988733" y="1909470"/>
                  <a:pt x="1034249" y="1762709"/>
                  <a:pt x="1034249" y="1603082"/>
                </a:cubicBezTo>
                <a:cubicBezTo>
                  <a:pt x="1034249" y="1416164"/>
                  <a:pt x="980846" y="1263370"/>
                  <a:pt x="875512" y="1148892"/>
                </a:cubicBezTo>
                <a:cubicBezTo>
                  <a:pt x="818324" y="1086764"/>
                  <a:pt x="754354" y="1034592"/>
                  <a:pt x="684263" y="99278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237" name="Google Shape;237;g8822156985_0_241"/>
          <p:cNvSpPr/>
          <p:nvPr/>
        </p:nvSpPr>
        <p:spPr>
          <a:xfrm>
            <a:off x="16849870" y="5984094"/>
            <a:ext cx="1386000" cy="2648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238" name="Google Shape;238;g8822156985_0_241"/>
          <p:cNvSpPr/>
          <p:nvPr/>
        </p:nvSpPr>
        <p:spPr>
          <a:xfrm>
            <a:off x="18503088" y="5959643"/>
            <a:ext cx="1649400" cy="2047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239" name="Google Shape;239;g8822156985_0_241"/>
          <p:cNvSpPr/>
          <p:nvPr/>
        </p:nvSpPr>
        <p:spPr>
          <a:xfrm>
            <a:off x="4324142" y="6008546"/>
            <a:ext cx="917400" cy="2554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240" name="Google Shape;240;g8822156985_0_241"/>
          <p:cNvSpPr/>
          <p:nvPr/>
        </p:nvSpPr>
        <p:spPr>
          <a:xfrm>
            <a:off x="11709398" y="6055347"/>
            <a:ext cx="1143901" cy="2398814"/>
          </a:xfrm>
          <a:custGeom>
            <a:rect b="b" l="l" r="r" t="t"/>
            <a:pathLst>
              <a:path extrusionOk="0" h="2398814" w="1143901">
                <a:moveTo>
                  <a:pt x="834186" y="2101634"/>
                </a:moveTo>
                <a:cubicBezTo>
                  <a:pt x="1039698" y="1902980"/>
                  <a:pt x="1143901" y="1626006"/>
                  <a:pt x="1143901" y="1278432"/>
                </a:cubicBezTo>
                <a:lnTo>
                  <a:pt x="1143901" y="0"/>
                </a:lnTo>
                <a:lnTo>
                  <a:pt x="160553" y="0"/>
                </a:lnTo>
                <a:lnTo>
                  <a:pt x="160553" y="1257947"/>
                </a:lnTo>
                <a:cubicBezTo>
                  <a:pt x="160553" y="1408036"/>
                  <a:pt x="130568" y="1468615"/>
                  <a:pt x="112687" y="1491361"/>
                </a:cubicBezTo>
                <a:cubicBezTo>
                  <a:pt x="96545" y="1511896"/>
                  <a:pt x="69151" y="1535493"/>
                  <a:pt x="0" y="1535493"/>
                </a:cubicBezTo>
                <a:lnTo>
                  <a:pt x="0" y="2398814"/>
                </a:lnTo>
                <a:cubicBezTo>
                  <a:pt x="350583" y="2397696"/>
                  <a:pt x="631266" y="2297798"/>
                  <a:pt x="834186" y="210163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241" name="Google Shape;241;g8822156985_0_241"/>
          <p:cNvSpPr/>
          <p:nvPr/>
        </p:nvSpPr>
        <p:spPr>
          <a:xfrm>
            <a:off x="11578550" y="5940920"/>
            <a:ext cx="1386000" cy="2691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242" name="Google Shape;242;g8822156985_0_241"/>
          <p:cNvSpPr/>
          <p:nvPr/>
        </p:nvSpPr>
        <p:spPr>
          <a:xfrm>
            <a:off x="8989537" y="7658323"/>
            <a:ext cx="1265100" cy="917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grpSp>
        <p:nvGrpSpPr>
          <p:cNvPr id="243" name="Google Shape;243;g8822156985_0_241"/>
          <p:cNvGrpSpPr/>
          <p:nvPr/>
        </p:nvGrpSpPr>
        <p:grpSpPr>
          <a:xfrm>
            <a:off x="14621380" y="-3024822"/>
            <a:ext cx="19765645" cy="19765645"/>
            <a:chOff x="14621380" y="-3024822"/>
            <a:chExt cx="19765645" cy="19765645"/>
          </a:xfrm>
        </p:grpSpPr>
        <p:sp>
          <p:nvSpPr>
            <p:cNvPr id="244" name="Google Shape;244;g8822156985_0_241"/>
            <p:cNvSpPr/>
            <p:nvPr/>
          </p:nvSpPr>
          <p:spPr>
            <a:xfrm>
              <a:off x="18819902" y="3613404"/>
              <a:ext cx="5564085" cy="8927655"/>
            </a:xfrm>
            <a:custGeom>
              <a:rect b="b" l="l" r="r" t="t"/>
              <a:pathLst>
                <a:path extrusionOk="0" h="8927655" w="5564085">
                  <a:moveTo>
                    <a:pt x="5564085" y="8927655"/>
                  </a:moveTo>
                  <a:cubicBezTo>
                    <a:pt x="2480233" y="8863672"/>
                    <a:pt x="0" y="6343777"/>
                    <a:pt x="0" y="3244596"/>
                  </a:cubicBezTo>
                  <a:cubicBezTo>
                    <a:pt x="0" y="2038451"/>
                    <a:pt x="375653" y="920038"/>
                    <a:pt x="1016368" y="0"/>
                  </a:cubicBezTo>
                </a:path>
              </a:pathLst>
            </a:custGeom>
            <a:noFill/>
            <a:ln cap="rnd" cmpd="sng" w="101325">
              <a:solidFill>
                <a:srgbClr val="4B4D64">
                  <a:alpha val="941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245" name="Google Shape;245;g8822156985_0_241"/>
            <p:cNvSpPr/>
            <p:nvPr/>
          </p:nvSpPr>
          <p:spPr>
            <a:xfrm>
              <a:off x="14621380" y="-3024822"/>
              <a:ext cx="19765645" cy="19765645"/>
            </a:xfrm>
            <a:custGeom>
              <a:rect b="b" l="l" r="r" t="t"/>
              <a:pathLst>
                <a:path extrusionOk="0" h="19765645" w="19765645">
                  <a:moveTo>
                    <a:pt x="9882822" y="0"/>
                  </a:moveTo>
                  <a:cubicBezTo>
                    <a:pt x="4424692" y="0"/>
                    <a:pt x="0" y="4424692"/>
                    <a:pt x="0" y="9882822"/>
                  </a:cubicBezTo>
                  <a:cubicBezTo>
                    <a:pt x="0" y="15340952"/>
                    <a:pt x="4424692" y="19765645"/>
                    <a:pt x="9882822" y="19765645"/>
                  </a:cubicBezTo>
                  <a:cubicBezTo>
                    <a:pt x="15340952" y="19765645"/>
                    <a:pt x="19765645" y="15340952"/>
                    <a:pt x="19765645" y="9882822"/>
                  </a:cubicBezTo>
                  <a:cubicBezTo>
                    <a:pt x="19765645" y="4424692"/>
                    <a:pt x="15340952" y="0"/>
                    <a:pt x="9882822" y="0"/>
                  </a:cubicBezTo>
                  <a:close/>
                  <a:moveTo>
                    <a:pt x="9882822" y="16169741"/>
                  </a:moveTo>
                  <a:cubicBezTo>
                    <a:pt x="6410655" y="16169741"/>
                    <a:pt x="3595903" y="13354989"/>
                    <a:pt x="3595903" y="9882822"/>
                  </a:cubicBezTo>
                  <a:cubicBezTo>
                    <a:pt x="3595903" y="6410655"/>
                    <a:pt x="6410655" y="3595903"/>
                    <a:pt x="9882822" y="3595903"/>
                  </a:cubicBezTo>
                  <a:cubicBezTo>
                    <a:pt x="13355002" y="3595903"/>
                    <a:pt x="16169741" y="6410655"/>
                    <a:pt x="16169741" y="9882822"/>
                  </a:cubicBezTo>
                  <a:cubicBezTo>
                    <a:pt x="16169741" y="13354989"/>
                    <a:pt x="13355002" y="16169741"/>
                    <a:pt x="9882822" y="16169741"/>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cxnSp>
        <p:nvCxnSpPr>
          <p:cNvPr id="246" name="Google Shape;246;g8822156985_0_241"/>
          <p:cNvCxnSpPr/>
          <p:nvPr/>
        </p:nvCxnSpPr>
        <p:spPr>
          <a:xfrm>
            <a:off x="12191999" y="-990600"/>
            <a:ext cx="0" cy="3192000"/>
          </a:xfrm>
          <a:prstGeom prst="straightConnector1">
            <a:avLst/>
          </a:prstGeom>
          <a:noFill/>
          <a:ln cap="rnd" cmpd="sng" w="101325">
            <a:solidFill>
              <a:srgbClr val="4B4D64">
                <a:alpha val="9410"/>
              </a:srgbClr>
            </a:solidFill>
            <a:prstDash val="solid"/>
            <a:round/>
            <a:headEnd len="sm" w="sm" type="none"/>
            <a:tailEnd len="sm" w="sm" type="none"/>
          </a:ln>
        </p:spPr>
      </p:cxnSp>
      <p:sp>
        <p:nvSpPr>
          <p:cNvPr id="247" name="Google Shape;247;g8822156985_0_241"/>
          <p:cNvSpPr/>
          <p:nvPr/>
        </p:nvSpPr>
        <p:spPr>
          <a:xfrm>
            <a:off x="-76200" y="5115146"/>
            <a:ext cx="24384000" cy="255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0"/>
              <a:buFont typeface="Arial"/>
              <a:buNone/>
            </a:pPr>
            <a:r>
              <a:rPr b="1" lang="en-US" sz="15000">
                <a:solidFill>
                  <a:schemeClr val="dk2"/>
                </a:solidFill>
                <a:latin typeface="Lato"/>
                <a:ea typeface="Lato"/>
                <a:cs typeface="Lato"/>
                <a:sym typeface="Lato"/>
              </a:rPr>
              <a:t>Key Performance Indicators   </a:t>
            </a:r>
            <a:endParaRPr b="1" i="0" sz="15000" u="none" cap="none" strike="noStrike">
              <a:solidFill>
                <a:schemeClr val="dk2"/>
              </a:solidFill>
              <a:latin typeface="Lato"/>
              <a:ea typeface="Lato"/>
              <a:cs typeface="Lato"/>
              <a:sym typeface="Lato"/>
            </a:endParaRPr>
          </a:p>
        </p:txBody>
      </p:sp>
      <p:pic>
        <p:nvPicPr>
          <p:cNvPr id="248" name="Google Shape;248;g8822156985_0_241"/>
          <p:cNvPicPr preferRelativeResize="0"/>
          <p:nvPr/>
        </p:nvPicPr>
        <p:blipFill rotWithShape="1">
          <a:blip r:embed="rId3">
            <a:alphaModFix/>
          </a:blip>
          <a:srcRect b="40186" l="18012" r="0" t="40962"/>
          <a:stretch/>
        </p:blipFill>
        <p:spPr>
          <a:xfrm>
            <a:off x="264925" y="11849354"/>
            <a:ext cx="7789149" cy="1790821"/>
          </a:xfrm>
          <a:prstGeom prst="rect">
            <a:avLst/>
          </a:prstGeom>
          <a:noFill/>
          <a:ln>
            <a:noFill/>
          </a:ln>
        </p:spPr>
      </p:pic>
      <p:sp>
        <p:nvSpPr>
          <p:cNvPr id="249" name="Google Shape;249;g8822156985_0_241"/>
          <p:cNvSpPr txBox="1"/>
          <p:nvPr/>
        </p:nvSpPr>
        <p:spPr>
          <a:xfrm>
            <a:off x="2052725" y="1844425"/>
            <a:ext cx="17914800" cy="209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8822156985_0_241"/>
          <p:cNvSpPr/>
          <p:nvPr/>
        </p:nvSpPr>
        <p:spPr>
          <a:xfrm>
            <a:off x="914400" y="6507675"/>
            <a:ext cx="26967600" cy="255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0"/>
              <a:buFont typeface="Arial"/>
              <a:buNone/>
            </a:pPr>
            <a:r>
              <a:rPr b="1" lang="en-US" sz="10000">
                <a:solidFill>
                  <a:schemeClr val="lt2"/>
                </a:solidFill>
                <a:latin typeface="Montserrat"/>
                <a:ea typeface="Montserrat"/>
                <a:cs typeface="Montserrat"/>
                <a:sym typeface="Montserrat"/>
              </a:rPr>
              <a:t>Key Performance Indicators</a:t>
            </a:r>
            <a:r>
              <a:rPr lang="en-US" sz="10000"/>
              <a:t> </a:t>
            </a:r>
            <a:r>
              <a:rPr b="1" lang="en-US" sz="10000">
                <a:solidFill>
                  <a:schemeClr val="lt2"/>
                </a:solidFill>
                <a:latin typeface="Lato"/>
                <a:ea typeface="Lato"/>
                <a:cs typeface="Lato"/>
                <a:sym typeface="Lato"/>
              </a:rPr>
              <a:t> </a:t>
            </a:r>
            <a:endParaRPr b="1" i="0" sz="10000" u="none" cap="none" strike="noStrike">
              <a:solidFill>
                <a:schemeClr val="lt2"/>
              </a:solidFill>
              <a:latin typeface="Lato"/>
              <a:ea typeface="Lato"/>
              <a:cs typeface="Lato"/>
              <a:sym typeface="Lato"/>
            </a:endParaRPr>
          </a:p>
        </p:txBody>
      </p:sp>
      <p:sp>
        <p:nvSpPr>
          <p:cNvPr id="251" name="Google Shape;251;g8822156985_0_241"/>
          <p:cNvSpPr txBox="1"/>
          <p:nvPr/>
        </p:nvSpPr>
        <p:spPr>
          <a:xfrm>
            <a:off x="873300" y="10919350"/>
            <a:ext cx="8779500" cy="77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
              <a:buFont typeface="Arial"/>
              <a:buNone/>
            </a:pPr>
            <a:r>
              <a:rPr b="1" i="0" lang="en-US" sz="3000" u="none" cap="none" strike="noStrike">
                <a:solidFill>
                  <a:srgbClr val="000000"/>
                </a:solidFill>
                <a:latin typeface="Montserrat"/>
                <a:ea typeface="Montserrat"/>
                <a:cs typeface="Montserrat"/>
                <a:sym typeface="Montserrat"/>
              </a:rPr>
              <a:t>By:</a:t>
            </a:r>
            <a:r>
              <a:rPr b="1" lang="en-US" sz="3000">
                <a:latin typeface="Montserrat"/>
                <a:ea typeface="Montserrat"/>
                <a:cs typeface="Montserrat"/>
                <a:sym typeface="Montserrat"/>
              </a:rPr>
              <a:t> Valerie Jennings, CEO</a:t>
            </a:r>
            <a:endParaRPr b="1" sz="3000">
              <a:latin typeface="Montserrat"/>
              <a:ea typeface="Montserrat"/>
              <a:cs typeface="Montserrat"/>
              <a:sym typeface="Montserrat"/>
            </a:endParaRPr>
          </a:p>
          <a:p>
            <a:pPr indent="0" lvl="0" marL="0" rtl="0" algn="l">
              <a:lnSpc>
                <a:spcPct val="115000"/>
              </a:lnSpc>
              <a:spcBef>
                <a:spcPts val="0"/>
              </a:spcBef>
              <a:spcAft>
                <a:spcPts val="0"/>
              </a:spcAft>
              <a:buNone/>
            </a:pPr>
            <a:r>
              <a:rPr b="1" lang="en-US" sz="3000">
                <a:latin typeface="Montserrat"/>
                <a:ea typeface="Montserrat"/>
                <a:cs typeface="Montserrat"/>
                <a:sym typeface="Montserrat"/>
              </a:rPr>
              <a:t>Sophie Shafter, Communications Director</a:t>
            </a:r>
            <a:endParaRPr b="1" sz="3000">
              <a:latin typeface="Montserrat"/>
              <a:ea typeface="Montserrat"/>
              <a:cs typeface="Montserrat"/>
              <a:sym typeface="Montserrat"/>
            </a:endParaRPr>
          </a:p>
          <a:p>
            <a:pPr indent="0" lvl="0" marL="0" marR="0" rtl="0" algn="l">
              <a:lnSpc>
                <a:spcPct val="100000"/>
              </a:lnSpc>
              <a:spcBef>
                <a:spcPts val="400"/>
              </a:spcBef>
              <a:spcAft>
                <a:spcPts val="0"/>
              </a:spcAft>
              <a:buClr>
                <a:srgbClr val="000000"/>
              </a:buClr>
              <a:buSzPts val="3500"/>
              <a:buFont typeface="Arial"/>
              <a:buNone/>
            </a:pPr>
            <a:r>
              <a:t/>
            </a:r>
            <a:endParaRPr b="1" sz="3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46"/>
                                        </p:tgtEl>
                                        <p:attrNameLst>
                                          <p:attrName>style.visibility</p:attrName>
                                        </p:attrNameLst>
                                      </p:cBhvr>
                                      <p:to>
                                        <p:strVal val="visible"/>
                                      </p:to>
                                    </p:set>
                                    <p:anim calcmode="lin" valueType="num">
                                      <p:cBhvr additive="base">
                                        <p:cTn dur="750"/>
                                        <p:tgtEl>
                                          <p:spTgt spid="246"/>
                                        </p:tgtEl>
                                        <p:attrNameLst>
                                          <p:attrName>ppt_y</p:attrName>
                                        </p:attrNameLst>
                                      </p:cBhvr>
                                      <p:tavLst>
                                        <p:tav fmla="" tm="0">
                                          <p:val>
                                            <p:strVal val="#ppt_y-1"/>
                                          </p:val>
                                        </p:tav>
                                        <p:tav fmla="" tm="100000">
                                          <p:val>
                                            <p:strVal val="#ppt_y"/>
                                          </p:val>
                                        </p:tav>
                                      </p:tavLst>
                                    </p:anim>
                                  </p:childTnLst>
                                </p:cTn>
                              </p:par>
                            </p:childTnLst>
                          </p:cTn>
                        </p:par>
                        <p:par>
                          <p:cTn fill="hold">
                            <p:stCondLst>
                              <p:cond delay="750"/>
                            </p:stCondLst>
                            <p:childTnLst>
                              <p:par>
                                <p:cTn fill="hold" nodeType="afterEffect" presetClass="entr" presetID="2" presetSubtype="2">
                                  <p:stCondLst>
                                    <p:cond delay="0"/>
                                  </p:stCondLst>
                                  <p:childTnLst>
                                    <p:set>
                                      <p:cBhvr>
                                        <p:cTn dur="1" fill="hold">
                                          <p:stCondLst>
                                            <p:cond delay="0"/>
                                          </p:stCondLst>
                                        </p:cTn>
                                        <p:tgtEl>
                                          <p:spTgt spid="243"/>
                                        </p:tgtEl>
                                        <p:attrNameLst>
                                          <p:attrName>style.visibility</p:attrName>
                                        </p:attrNameLst>
                                      </p:cBhvr>
                                      <p:to>
                                        <p:strVal val="visible"/>
                                      </p:to>
                                    </p:set>
                                    <p:anim calcmode="lin" valueType="num">
                                      <p:cBhvr additive="base">
                                        <p:cTn dur="750"/>
                                        <p:tgtEl>
                                          <p:spTgt spid="24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cxnSp>
        <p:nvCxnSpPr>
          <p:cNvPr id="403" name="Google Shape;403;p4"/>
          <p:cNvCxnSpPr/>
          <p:nvPr/>
        </p:nvCxnSpPr>
        <p:spPr>
          <a:xfrm>
            <a:off x="12191960" y="12201621"/>
            <a:ext cx="0" cy="1539900"/>
          </a:xfrm>
          <a:prstGeom prst="straightConnector1">
            <a:avLst/>
          </a:prstGeom>
          <a:noFill/>
          <a:ln cap="rnd" cmpd="sng" w="84050">
            <a:solidFill>
              <a:schemeClr val="dk2"/>
            </a:solidFill>
            <a:prstDash val="solid"/>
            <a:round/>
            <a:headEnd len="sm" w="sm" type="none"/>
            <a:tailEnd len="sm" w="sm" type="none"/>
          </a:ln>
        </p:spPr>
      </p:cxnSp>
      <p:sp>
        <p:nvSpPr>
          <p:cNvPr id="404" name="Google Shape;404;p4"/>
          <p:cNvSpPr/>
          <p:nvPr/>
        </p:nvSpPr>
        <p:spPr>
          <a:xfrm>
            <a:off x="16693895" y="-241300"/>
            <a:ext cx="3571392" cy="8494572"/>
          </a:xfrm>
          <a:custGeom>
            <a:rect b="b" l="l" r="r" t="t"/>
            <a:pathLst>
              <a:path extrusionOk="0" h="8494572" w="3571392">
                <a:moveTo>
                  <a:pt x="3450577" y="0"/>
                </a:moveTo>
                <a:lnTo>
                  <a:pt x="1088656" y="3467938"/>
                </a:lnTo>
                <a:cubicBezTo>
                  <a:pt x="1009307" y="3584460"/>
                  <a:pt x="1039431" y="3743261"/>
                  <a:pt x="1155953" y="3822623"/>
                </a:cubicBezTo>
                <a:lnTo>
                  <a:pt x="2888068" y="5002301"/>
                </a:lnTo>
                <a:cubicBezTo>
                  <a:pt x="3333813" y="5305882"/>
                  <a:pt x="3571392" y="5722683"/>
                  <a:pt x="3539896" y="6145809"/>
                </a:cubicBezTo>
                <a:cubicBezTo>
                  <a:pt x="3508400" y="6568935"/>
                  <a:pt x="3211715" y="6945947"/>
                  <a:pt x="2725915" y="7180186"/>
                </a:cubicBezTo>
                <a:lnTo>
                  <a:pt x="0" y="8494572"/>
                </a:lnTo>
              </a:path>
            </a:pathLst>
          </a:custGeom>
          <a:noFill/>
          <a:ln cap="rnd" cmpd="sng" w="101600">
            <a:solidFill>
              <a:schemeClr val="dk2"/>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05" name="Google Shape;405;p4"/>
          <p:cNvSpPr/>
          <p:nvPr/>
        </p:nvSpPr>
        <p:spPr>
          <a:xfrm>
            <a:off x="2470581" y="7771339"/>
            <a:ext cx="6334480" cy="6122987"/>
          </a:xfrm>
          <a:custGeom>
            <a:rect b="b" l="l" r="r" t="t"/>
            <a:pathLst>
              <a:path extrusionOk="0" h="6122987" w="6334480">
                <a:moveTo>
                  <a:pt x="0" y="6122987"/>
                </a:moveTo>
                <a:lnTo>
                  <a:pt x="1720011" y="4527677"/>
                </a:lnTo>
                <a:cubicBezTo>
                  <a:pt x="1823377" y="4431804"/>
                  <a:pt x="1829460" y="4270286"/>
                  <a:pt x="1733575" y="4166920"/>
                </a:cubicBezTo>
                <a:lnTo>
                  <a:pt x="642594" y="2990659"/>
                </a:lnTo>
                <a:cubicBezTo>
                  <a:pt x="325450" y="2648737"/>
                  <a:pt x="206552" y="2248573"/>
                  <a:pt x="316382" y="1892795"/>
                </a:cubicBezTo>
                <a:cubicBezTo>
                  <a:pt x="426199" y="1537017"/>
                  <a:pt x="749960" y="1273492"/>
                  <a:pt x="1204633" y="1169809"/>
                </a:cubicBezTo>
                <a:lnTo>
                  <a:pt x="6334480" y="0"/>
                </a:lnTo>
              </a:path>
            </a:pathLst>
          </a:custGeom>
          <a:noFill/>
          <a:ln cap="rnd" cmpd="sng" w="101600">
            <a:solidFill>
              <a:schemeClr val="dk2"/>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06" name="Google Shape;406;p4"/>
          <p:cNvSpPr/>
          <p:nvPr/>
        </p:nvSpPr>
        <p:spPr>
          <a:xfrm>
            <a:off x="4444425" y="2526729"/>
            <a:ext cx="805052" cy="870381"/>
          </a:xfrm>
          <a:custGeom>
            <a:rect b="b" l="l" r="r" t="t"/>
            <a:pathLst>
              <a:path extrusionOk="0" h="870381" w="805052">
                <a:moveTo>
                  <a:pt x="720267" y="109905"/>
                </a:moveTo>
                <a:cubicBezTo>
                  <a:pt x="710501" y="26987"/>
                  <a:pt x="647763" y="0"/>
                  <a:pt x="580834" y="49910"/>
                </a:cubicBezTo>
                <a:lnTo>
                  <a:pt x="66928" y="433235"/>
                </a:lnTo>
                <a:cubicBezTo>
                  <a:pt x="0" y="483158"/>
                  <a:pt x="8000" y="550989"/>
                  <a:pt x="84683" y="583984"/>
                </a:cubicBezTo>
                <a:lnTo>
                  <a:pt x="673608" y="837387"/>
                </a:lnTo>
                <a:cubicBezTo>
                  <a:pt x="750303" y="870381"/>
                  <a:pt x="805052" y="829538"/>
                  <a:pt x="795286" y="746632"/>
                </a:cubicBezTo>
                <a:lnTo>
                  <a:pt x="720267" y="109905"/>
                </a:lnTo>
                <a:close/>
              </a:path>
            </a:pathLst>
          </a:custGeom>
          <a:noFill/>
          <a:ln cap="rnd" cmpd="sng" w="101600">
            <a:solidFill>
              <a:schemeClr val="accent4"/>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07" name="Google Shape;407;p4"/>
          <p:cNvSpPr/>
          <p:nvPr/>
        </p:nvSpPr>
        <p:spPr>
          <a:xfrm>
            <a:off x="12134404" y="980635"/>
            <a:ext cx="7925866" cy="8774849"/>
          </a:xfrm>
          <a:custGeom>
            <a:rect b="b" l="l" r="r" t="t"/>
            <a:pathLst>
              <a:path extrusionOk="0" h="8774849" w="7925866">
                <a:moveTo>
                  <a:pt x="7233081" y="4095267"/>
                </a:moveTo>
                <a:lnTo>
                  <a:pt x="1912861" y="471830"/>
                </a:lnTo>
                <a:cubicBezTo>
                  <a:pt x="1220088" y="0"/>
                  <a:pt x="602335" y="297853"/>
                  <a:pt x="540118" y="1133741"/>
                </a:cubicBezTo>
                <a:lnTo>
                  <a:pt x="62229" y="7552918"/>
                </a:lnTo>
                <a:cubicBezTo>
                  <a:pt x="0" y="8388807"/>
                  <a:pt x="566826" y="8774849"/>
                  <a:pt x="1321828" y="8410790"/>
                </a:cubicBezTo>
                <a:lnTo>
                  <a:pt x="7119937" y="5615063"/>
                </a:lnTo>
                <a:cubicBezTo>
                  <a:pt x="7874952" y="5251018"/>
                  <a:pt x="7925866" y="4567110"/>
                  <a:pt x="7233081" y="4095267"/>
                </a:cubicBezTo>
                <a:close/>
                <a:moveTo>
                  <a:pt x="1402422" y="6657200"/>
                </a:moveTo>
                <a:lnTo>
                  <a:pt x="1732889" y="2218016"/>
                </a:lnTo>
                <a:cubicBezTo>
                  <a:pt x="1743367" y="2077504"/>
                  <a:pt x="1902015" y="2001011"/>
                  <a:pt x="2018474" y="2080323"/>
                </a:cubicBezTo>
                <a:lnTo>
                  <a:pt x="5697677" y="4586122"/>
                </a:lnTo>
                <a:cubicBezTo>
                  <a:pt x="5814136" y="4665446"/>
                  <a:pt x="5801067" y="4841087"/>
                  <a:pt x="5674144" y="4902276"/>
                </a:cubicBezTo>
                <a:lnTo>
                  <a:pt x="1664461" y="6835660"/>
                </a:lnTo>
                <a:cubicBezTo>
                  <a:pt x="1537538" y="6896861"/>
                  <a:pt x="1391970" y="6797713"/>
                  <a:pt x="1402422" y="6657200"/>
                </a:cubicBezTo>
                <a:close/>
              </a:path>
            </a:pathLst>
          </a:custGeom>
          <a:solidFill>
            <a:schemeClr val="lt2"/>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08" name="Google Shape;408;p4"/>
          <p:cNvSpPr/>
          <p:nvPr/>
        </p:nvSpPr>
        <p:spPr>
          <a:xfrm>
            <a:off x="2926605" y="7990476"/>
            <a:ext cx="7012368" cy="6872439"/>
          </a:xfrm>
          <a:custGeom>
            <a:rect b="b" l="l" r="r" t="t"/>
            <a:pathLst>
              <a:path extrusionOk="0" h="6872439" w="7012368">
                <a:moveTo>
                  <a:pt x="6810286" y="1065669"/>
                </a:moveTo>
                <a:cubicBezTo>
                  <a:pt x="7012368" y="411010"/>
                  <a:pt x="6631165" y="0"/>
                  <a:pt x="5963158" y="152336"/>
                </a:cubicBezTo>
                <a:lnTo>
                  <a:pt x="833323" y="1322133"/>
                </a:lnTo>
                <a:cubicBezTo>
                  <a:pt x="165328" y="1474457"/>
                  <a:pt x="0" y="2010092"/>
                  <a:pt x="465912" y="2512428"/>
                </a:cubicBezTo>
                <a:lnTo>
                  <a:pt x="4043908" y="6370104"/>
                </a:lnTo>
                <a:cubicBezTo>
                  <a:pt x="4509820" y="6872439"/>
                  <a:pt x="5056365" y="6747802"/>
                  <a:pt x="5258447" y="6093142"/>
                </a:cubicBezTo>
                <a:close/>
              </a:path>
            </a:pathLst>
          </a:custGeom>
          <a:solidFill>
            <a:schemeClr val="lt2"/>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09" name="Google Shape;409;p4"/>
          <p:cNvSpPr/>
          <p:nvPr/>
        </p:nvSpPr>
        <p:spPr>
          <a:xfrm>
            <a:off x="7346875" y="4817726"/>
            <a:ext cx="9690150" cy="6365905"/>
          </a:xfrm>
          <a:custGeom>
            <a:rect b="b" l="l" r="r" t="t"/>
            <a:pathLst>
              <a:path extrusionOk="0" h="5991440" w="9690150">
                <a:moveTo>
                  <a:pt x="0" y="254000"/>
                </a:moveTo>
                <a:cubicBezTo>
                  <a:pt x="0" y="114300"/>
                  <a:pt x="114300" y="0"/>
                  <a:pt x="254000" y="0"/>
                </a:cubicBezTo>
                <a:lnTo>
                  <a:pt x="9436150" y="0"/>
                </a:lnTo>
                <a:cubicBezTo>
                  <a:pt x="9575850" y="0"/>
                  <a:pt x="9690150" y="114300"/>
                  <a:pt x="9690150" y="254000"/>
                </a:cubicBezTo>
                <a:lnTo>
                  <a:pt x="9690150" y="5737440"/>
                </a:lnTo>
                <a:cubicBezTo>
                  <a:pt x="9690150" y="5877140"/>
                  <a:pt x="9575850" y="5991440"/>
                  <a:pt x="9436150" y="5991440"/>
                </a:cubicBezTo>
                <a:lnTo>
                  <a:pt x="254000" y="5991440"/>
                </a:lnTo>
                <a:cubicBezTo>
                  <a:pt x="114300" y="5991440"/>
                  <a:pt x="0" y="5877140"/>
                  <a:pt x="0" y="5737440"/>
                </a:cubicBezTo>
                <a:close/>
              </a:path>
            </a:pathLst>
          </a:custGeom>
          <a:solidFill>
            <a:srgbClr val="FFFFFF"/>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10" name="Google Shape;410;p4"/>
          <p:cNvSpPr txBox="1"/>
          <p:nvPr/>
        </p:nvSpPr>
        <p:spPr>
          <a:xfrm>
            <a:off x="6163525" y="1910100"/>
            <a:ext cx="12471600" cy="1016100"/>
          </a:xfrm>
          <a:prstGeom prst="rect">
            <a:avLst/>
          </a:prstGeom>
          <a:noFill/>
          <a:ln>
            <a:noFill/>
          </a:ln>
        </p:spPr>
        <p:txBody>
          <a:bodyPr anchorCtr="0" anchor="t" bIns="0" lIns="0" spcFirstLastPara="1" rIns="0" wrap="square" tIns="0">
            <a:noAutofit/>
          </a:bodyPr>
          <a:lstStyle/>
          <a:p>
            <a:pPr indent="0" lvl="0" marL="0" marR="0" rtl="0" algn="ctr">
              <a:lnSpc>
                <a:spcPct val="80000"/>
              </a:lnSpc>
              <a:spcBef>
                <a:spcPts val="0"/>
              </a:spcBef>
              <a:spcAft>
                <a:spcPts val="0"/>
              </a:spcAft>
              <a:buClr>
                <a:srgbClr val="000000"/>
              </a:buClr>
              <a:buSzPts val="9800"/>
              <a:buFont typeface="Arial"/>
              <a:buNone/>
            </a:pPr>
            <a:r>
              <a:rPr b="1" lang="en-US" sz="8000">
                <a:solidFill>
                  <a:schemeClr val="dk1"/>
                </a:solidFill>
                <a:latin typeface="Montserrat"/>
                <a:ea typeface="Montserrat"/>
                <a:cs typeface="Montserrat"/>
                <a:sym typeface="Montserrat"/>
              </a:rPr>
              <a:t>Influencer Collaborations</a:t>
            </a:r>
            <a:endParaRPr b="1" i="0" sz="8000" u="none" cap="none" strike="noStrike">
              <a:solidFill>
                <a:schemeClr val="dk1"/>
              </a:solidFill>
              <a:latin typeface="Montserrat"/>
              <a:ea typeface="Montserrat"/>
              <a:cs typeface="Montserrat"/>
              <a:sym typeface="Montserrat"/>
            </a:endParaRPr>
          </a:p>
        </p:txBody>
      </p:sp>
      <p:sp>
        <p:nvSpPr>
          <p:cNvPr id="411" name="Google Shape;411;p4"/>
          <p:cNvSpPr/>
          <p:nvPr/>
        </p:nvSpPr>
        <p:spPr>
          <a:xfrm>
            <a:off x="20569995" y="10924880"/>
            <a:ext cx="876376" cy="762533"/>
          </a:xfrm>
          <a:custGeom>
            <a:rect b="b" l="l" r="r" t="t"/>
            <a:pathLst>
              <a:path extrusionOk="0" h="762533" w="876376">
                <a:moveTo>
                  <a:pt x="118109" y="685"/>
                </a:moveTo>
                <a:cubicBezTo>
                  <a:pt x="34632" y="0"/>
                  <a:pt x="0" y="58877"/>
                  <a:pt x="41148" y="131521"/>
                </a:cubicBezTo>
                <a:lnTo>
                  <a:pt x="357174" y="689343"/>
                </a:lnTo>
                <a:cubicBezTo>
                  <a:pt x="398322" y="761987"/>
                  <a:pt x="466636" y="762533"/>
                  <a:pt x="508965" y="690575"/>
                </a:cubicBezTo>
                <a:lnTo>
                  <a:pt x="834047" y="137972"/>
                </a:lnTo>
                <a:cubicBezTo>
                  <a:pt x="876376" y="66014"/>
                  <a:pt x="842708" y="6591"/>
                  <a:pt x="759218" y="5905"/>
                </a:cubicBezTo>
                <a:lnTo>
                  <a:pt x="118109" y="685"/>
                </a:lnTo>
                <a:close/>
              </a:path>
            </a:pathLst>
          </a:custGeom>
          <a:noFill/>
          <a:ln cap="rnd" cmpd="sng" w="101600">
            <a:solidFill>
              <a:schemeClr val="dk2"/>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12" name="Google Shape;412;p4"/>
          <p:cNvSpPr txBox="1"/>
          <p:nvPr/>
        </p:nvSpPr>
        <p:spPr>
          <a:xfrm>
            <a:off x="23409648" y="12984262"/>
            <a:ext cx="618300"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Montserrat"/>
                <a:ea typeface="Montserrat"/>
                <a:cs typeface="Montserrat"/>
                <a:sym typeface="Montserrat"/>
              </a:rPr>
              <a:t>03 </a:t>
            </a:r>
            <a:endParaRPr b="0" i="0" sz="1400" u="none" cap="none" strike="noStrike">
              <a:solidFill>
                <a:srgbClr val="000000"/>
              </a:solidFill>
              <a:latin typeface="Arial"/>
              <a:ea typeface="Arial"/>
              <a:cs typeface="Arial"/>
              <a:sym typeface="Arial"/>
            </a:endParaRPr>
          </a:p>
        </p:txBody>
      </p:sp>
      <p:sp>
        <p:nvSpPr>
          <p:cNvPr id="413" name="Google Shape;413;p4"/>
          <p:cNvSpPr/>
          <p:nvPr/>
        </p:nvSpPr>
        <p:spPr>
          <a:xfrm>
            <a:off x="7346885" y="8111078"/>
            <a:ext cx="2444168" cy="1746219"/>
          </a:xfrm>
          <a:custGeom>
            <a:rect b="b" l="l" r="r" t="t"/>
            <a:pathLst>
              <a:path extrusionOk="0" h="1746219" w="2444168">
                <a:moveTo>
                  <a:pt x="1779358" y="392"/>
                </a:moveTo>
                <a:cubicBezTo>
                  <a:pt x="2297072" y="-14041"/>
                  <a:pt x="2566828" y="372241"/>
                  <a:pt x="2390006" y="945068"/>
                </a:cubicBezTo>
                <a:lnTo>
                  <a:pt x="2142713" y="1746219"/>
                </a:lnTo>
                <a:lnTo>
                  <a:pt x="254000" y="1746219"/>
                </a:lnTo>
                <a:cubicBezTo>
                  <a:pt x="114300" y="1746219"/>
                  <a:pt x="0" y="1631919"/>
                  <a:pt x="0" y="1492219"/>
                </a:cubicBezTo>
                <a:lnTo>
                  <a:pt x="0" y="383570"/>
                </a:lnTo>
                <a:lnTo>
                  <a:pt x="1542878" y="31735"/>
                </a:lnTo>
                <a:cubicBezTo>
                  <a:pt x="1626379" y="12693"/>
                  <a:pt x="1705398" y="2454"/>
                  <a:pt x="1779358" y="392"/>
                </a:cubicBezTo>
                <a:close/>
              </a:path>
            </a:pathLst>
          </a:custGeom>
          <a:solidFill>
            <a:schemeClr val="accent1"/>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14" name="Google Shape;414;p4"/>
          <p:cNvSpPr/>
          <p:nvPr/>
        </p:nvSpPr>
        <p:spPr>
          <a:xfrm>
            <a:off x="15329434" y="3862277"/>
            <a:ext cx="1707603" cy="1163000"/>
          </a:xfrm>
          <a:custGeom>
            <a:rect b="b" l="l" r="r" t="t"/>
            <a:pathLst>
              <a:path extrusionOk="0" h="1163000" w="1707603">
                <a:moveTo>
                  <a:pt x="0" y="0"/>
                </a:moveTo>
                <a:lnTo>
                  <a:pt x="1453603" y="0"/>
                </a:lnTo>
                <a:cubicBezTo>
                  <a:pt x="1593303" y="0"/>
                  <a:pt x="1707603" y="114300"/>
                  <a:pt x="1707603" y="254000"/>
                </a:cubicBezTo>
                <a:lnTo>
                  <a:pt x="1707603" y="1163000"/>
                </a:lnTo>
                <a:close/>
              </a:path>
            </a:pathLst>
          </a:custGeom>
          <a:solidFill>
            <a:schemeClr val="accent1"/>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15" name="Google Shape;415;p4"/>
          <p:cNvSpPr txBox="1"/>
          <p:nvPr/>
        </p:nvSpPr>
        <p:spPr>
          <a:xfrm>
            <a:off x="7487125" y="4967350"/>
            <a:ext cx="10083300" cy="5991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US" sz="5000">
                <a:solidFill>
                  <a:schemeClr val="dk1"/>
                </a:solidFill>
                <a:latin typeface="Montserrat"/>
                <a:ea typeface="Montserrat"/>
                <a:cs typeface="Montserrat"/>
                <a:sym typeface="Montserrat"/>
              </a:rPr>
              <a:t>When Running a Campaign Consider:</a:t>
            </a:r>
            <a:endParaRPr sz="50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5000">
              <a:solidFill>
                <a:schemeClr val="dk1"/>
              </a:solidFill>
              <a:latin typeface="Montserrat"/>
              <a:ea typeface="Montserrat"/>
              <a:cs typeface="Montserrat"/>
              <a:sym typeface="Montserrat"/>
            </a:endParaRPr>
          </a:p>
          <a:p>
            <a:pPr indent="-546100" lvl="0" marL="914400" marR="0" rtl="0" algn="l">
              <a:lnSpc>
                <a:spcPct val="115000"/>
              </a:lnSpc>
              <a:spcBef>
                <a:spcPts val="0"/>
              </a:spcBef>
              <a:spcAft>
                <a:spcPts val="0"/>
              </a:spcAft>
              <a:buClr>
                <a:schemeClr val="dk1"/>
              </a:buClr>
              <a:buSzPts val="5000"/>
              <a:buFont typeface="Montserrat"/>
              <a:buChar char="●"/>
            </a:pPr>
            <a:r>
              <a:rPr lang="en-US" sz="5000">
                <a:solidFill>
                  <a:schemeClr val="dk1"/>
                </a:solidFill>
                <a:latin typeface="Montserrat"/>
                <a:ea typeface="Montserrat"/>
                <a:cs typeface="Montserrat"/>
                <a:sym typeface="Montserrat"/>
              </a:rPr>
              <a:t>Expertise</a:t>
            </a:r>
            <a:endParaRPr sz="5000">
              <a:solidFill>
                <a:schemeClr val="dk1"/>
              </a:solidFill>
              <a:latin typeface="Montserrat"/>
              <a:ea typeface="Montserrat"/>
              <a:cs typeface="Montserrat"/>
              <a:sym typeface="Montserrat"/>
            </a:endParaRPr>
          </a:p>
          <a:p>
            <a:pPr indent="-546100" lvl="0" marL="914400" marR="0" rtl="0" algn="l">
              <a:lnSpc>
                <a:spcPct val="115000"/>
              </a:lnSpc>
              <a:spcBef>
                <a:spcPts val="0"/>
              </a:spcBef>
              <a:spcAft>
                <a:spcPts val="0"/>
              </a:spcAft>
              <a:buClr>
                <a:schemeClr val="dk1"/>
              </a:buClr>
              <a:buSzPts val="5000"/>
              <a:buFont typeface="Montserrat"/>
              <a:buChar char="●"/>
            </a:pPr>
            <a:r>
              <a:rPr lang="en-US" sz="5000">
                <a:solidFill>
                  <a:schemeClr val="dk1"/>
                </a:solidFill>
                <a:latin typeface="Montserrat"/>
                <a:ea typeface="Montserrat"/>
                <a:cs typeface="Montserrat"/>
                <a:sym typeface="Montserrat"/>
              </a:rPr>
              <a:t>Reach</a:t>
            </a:r>
            <a:endParaRPr sz="5000">
              <a:solidFill>
                <a:schemeClr val="dk1"/>
              </a:solidFill>
              <a:latin typeface="Montserrat"/>
              <a:ea typeface="Montserrat"/>
              <a:cs typeface="Montserrat"/>
              <a:sym typeface="Montserrat"/>
            </a:endParaRPr>
          </a:p>
          <a:p>
            <a:pPr indent="-546100" lvl="0" marL="914400" marR="0" rtl="0" algn="l">
              <a:lnSpc>
                <a:spcPct val="115000"/>
              </a:lnSpc>
              <a:spcBef>
                <a:spcPts val="0"/>
              </a:spcBef>
              <a:spcAft>
                <a:spcPts val="0"/>
              </a:spcAft>
              <a:buClr>
                <a:schemeClr val="dk1"/>
              </a:buClr>
              <a:buSzPts val="5000"/>
              <a:buFont typeface="Montserrat"/>
              <a:buChar char="●"/>
            </a:pPr>
            <a:r>
              <a:rPr lang="en-US" sz="5000">
                <a:solidFill>
                  <a:schemeClr val="dk1"/>
                </a:solidFill>
                <a:latin typeface="Montserrat"/>
                <a:ea typeface="Montserrat"/>
                <a:cs typeface="Montserrat"/>
                <a:sym typeface="Montserrat"/>
              </a:rPr>
              <a:t>Demographic / Audience </a:t>
            </a:r>
            <a:endParaRPr sz="5000">
              <a:solidFill>
                <a:schemeClr val="dk1"/>
              </a:solidFill>
              <a:latin typeface="Montserrat"/>
              <a:ea typeface="Montserrat"/>
              <a:cs typeface="Montserrat"/>
              <a:sym typeface="Montserrat"/>
            </a:endParaRPr>
          </a:p>
          <a:p>
            <a:pPr indent="-546100" lvl="0" marL="914400" marR="0" rtl="0" algn="l">
              <a:lnSpc>
                <a:spcPct val="115000"/>
              </a:lnSpc>
              <a:spcBef>
                <a:spcPts val="0"/>
              </a:spcBef>
              <a:spcAft>
                <a:spcPts val="0"/>
              </a:spcAft>
              <a:buClr>
                <a:schemeClr val="dk1"/>
              </a:buClr>
              <a:buSzPts val="5000"/>
              <a:buFont typeface="Montserrat"/>
              <a:buChar char="●"/>
            </a:pPr>
            <a:r>
              <a:rPr lang="en-US" sz="5000">
                <a:solidFill>
                  <a:schemeClr val="dk1"/>
                </a:solidFill>
                <a:latin typeface="Montserrat"/>
                <a:ea typeface="Montserrat"/>
                <a:cs typeface="Montserrat"/>
                <a:sym typeface="Montserrat"/>
              </a:rPr>
              <a:t>“Celebrity” / Notoriety </a:t>
            </a:r>
            <a:endParaRPr sz="5000">
              <a:solidFill>
                <a:schemeClr val="dk1"/>
              </a:solidFill>
              <a:latin typeface="Montserrat"/>
              <a:ea typeface="Montserrat"/>
              <a:cs typeface="Montserrat"/>
              <a:sym typeface="Montserrat"/>
            </a:endParaRPr>
          </a:p>
        </p:txBody>
      </p:sp>
      <p:sp>
        <p:nvSpPr>
          <p:cNvPr id="416" name="Google Shape;416;p4"/>
          <p:cNvSpPr txBox="1"/>
          <p:nvPr/>
        </p:nvSpPr>
        <p:spPr>
          <a:xfrm>
            <a:off x="7929621" y="12700667"/>
            <a:ext cx="84546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E2128"/>
                </a:solidFill>
                <a:latin typeface="Montserrat"/>
                <a:ea typeface="Montserrat"/>
                <a:cs typeface="Montserrat"/>
                <a:sym typeface="Montserrat"/>
              </a:rPr>
              <a:t>Source </a:t>
            </a:r>
            <a:r>
              <a:rPr b="1" lang="en-US" sz="3000">
                <a:latin typeface="Montserrat"/>
                <a:ea typeface="Montserrat"/>
                <a:cs typeface="Montserrat"/>
                <a:sym typeface="Montserrat"/>
              </a:rPr>
              <a:t>Hubspot + SproutSocial</a:t>
            </a:r>
            <a:endParaRPr b="1" sz="3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rgbClr val="1E2128"/>
              </a:solidFill>
              <a:latin typeface="Montserrat"/>
              <a:ea typeface="Montserrat"/>
              <a:cs typeface="Montserrat"/>
              <a:sym typeface="Montserrat"/>
            </a:endParaRPr>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
                                  </p:stCondLst>
                                  <p:childTnLst>
                                    <p:set>
                                      <p:cBhvr>
                                        <p:cTn dur="1" fill="hold">
                                          <p:stCondLst>
                                            <p:cond delay="0"/>
                                          </p:stCondLst>
                                        </p:cTn>
                                        <p:tgtEl>
                                          <p:spTgt spid="409"/>
                                        </p:tgtEl>
                                        <p:attrNameLst>
                                          <p:attrName>style.visibility</p:attrName>
                                        </p:attrNameLst>
                                      </p:cBhvr>
                                      <p:to>
                                        <p:strVal val="visible"/>
                                      </p:to>
                                    </p:set>
                                    <p:animEffect filter="fade" transition="in">
                                      <p:cBhvr>
                                        <p:cTn dur="750"/>
                                        <p:tgtEl>
                                          <p:spTgt spid="409"/>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750"/>
                                        <p:tgtEl>
                                          <p:spTgt spid="414"/>
                                        </p:tgtEl>
                                      </p:cBhvr>
                                    </p:animEffect>
                                  </p:childTnLst>
                                </p:cTn>
                              </p:par>
                              <p:par>
                                <p:cTn fill="hold" nodeType="withEffect" presetClass="entr" presetID="10" presetSubtype="0">
                                  <p:stCondLst>
                                    <p:cond delay="200"/>
                                  </p:stCondLst>
                                  <p:childTnLst>
                                    <p:set>
                                      <p:cBhvr>
                                        <p:cTn dur="1" fill="hold">
                                          <p:stCondLst>
                                            <p:cond delay="0"/>
                                          </p:stCondLst>
                                        </p:cTn>
                                        <p:tgtEl>
                                          <p:spTgt spid="413"/>
                                        </p:tgtEl>
                                        <p:attrNameLst>
                                          <p:attrName>style.visibility</p:attrName>
                                        </p:attrNameLst>
                                      </p:cBhvr>
                                      <p:to>
                                        <p:strVal val="visible"/>
                                      </p:to>
                                    </p:set>
                                    <p:animEffect filter="fade" transition="in">
                                      <p:cBhvr>
                                        <p:cTn dur="750"/>
                                        <p:tgtEl>
                                          <p:spTgt spid="413"/>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750"/>
                                        <p:tgtEl>
                                          <p:spTgt spid="407"/>
                                        </p:tgtEl>
                                      </p:cBhvr>
                                    </p:animEffect>
                                  </p:childTnLst>
                                </p:cTn>
                              </p:par>
                              <p:par>
                                <p:cTn fill="hold" nodeType="withEffect" presetClass="entr" presetID="10" presetSubtype="0">
                                  <p:stCondLst>
                                    <p:cond delay="200"/>
                                  </p:stCondLst>
                                  <p:childTnLst>
                                    <p:set>
                                      <p:cBhvr>
                                        <p:cTn dur="1" fill="hold">
                                          <p:stCondLst>
                                            <p:cond delay="0"/>
                                          </p:stCondLst>
                                        </p:cTn>
                                        <p:tgtEl>
                                          <p:spTgt spid="408"/>
                                        </p:tgtEl>
                                        <p:attrNameLst>
                                          <p:attrName>style.visibility</p:attrName>
                                        </p:attrNameLst>
                                      </p:cBhvr>
                                      <p:to>
                                        <p:strVal val="visible"/>
                                      </p:to>
                                    </p:set>
                                    <p:animEffect filter="fade" transition="in">
                                      <p:cBhvr>
                                        <p:cTn dur="750"/>
                                        <p:tgtEl>
                                          <p:spTgt spid="408"/>
                                        </p:tgtEl>
                                      </p:cBhvr>
                                    </p:animEffect>
                                  </p:childTnLst>
                                </p:cTn>
                              </p:par>
                            </p:childTnLst>
                          </p:cTn>
                        </p:par>
                        <p:par>
                          <p:cTn fill="hold">
                            <p:stCondLst>
                              <p:cond delay="2250"/>
                            </p:stCondLst>
                            <p:childTnLst>
                              <p:par>
                                <p:cTn fill="hold" nodeType="afterEffect" presetClass="entr" presetID="10" presetSubtype="0">
                                  <p:stCondLst>
                                    <p:cond delay="100"/>
                                  </p:stCondLst>
                                  <p:childTnLst>
                                    <p:set>
                                      <p:cBhvr>
                                        <p:cTn dur="1" fill="hold">
                                          <p:stCondLst>
                                            <p:cond delay="0"/>
                                          </p:stCondLst>
                                        </p:cTn>
                                        <p:tgtEl>
                                          <p:spTgt spid="415"/>
                                        </p:tgtEl>
                                        <p:attrNameLst>
                                          <p:attrName>style.visibility</p:attrName>
                                        </p:attrNameLst>
                                      </p:cBhvr>
                                      <p:to>
                                        <p:strVal val="visible"/>
                                      </p:to>
                                    </p:set>
                                    <p:animEffect filter="fade" transition="in">
                                      <p:cBhvr>
                                        <p:cTn dur="750"/>
                                        <p:tgtEl>
                                          <p:spTgt spid="415"/>
                                        </p:tgtEl>
                                      </p:cBhvr>
                                    </p:animEffect>
                                  </p:childTnLst>
                                </p:cTn>
                              </p:par>
                            </p:childTnLst>
                          </p:cTn>
                        </p:par>
                        <p:par>
                          <p:cTn fill="hold">
                            <p:stCondLst>
                              <p:cond delay="3000"/>
                            </p:stCondLst>
                            <p:childTnLst>
                              <p:par>
                                <p:cTn fill="hold" nodeType="afterEffect" presetClass="entr" presetID="10" presetSubtype="0">
                                  <p:stCondLst>
                                    <p:cond delay="200"/>
                                  </p:stCondLst>
                                  <p:childTnLst>
                                    <p:set>
                                      <p:cBhvr>
                                        <p:cTn dur="1" fill="hold">
                                          <p:stCondLst>
                                            <p:cond delay="0"/>
                                          </p:stCondLst>
                                        </p:cTn>
                                        <p:tgtEl>
                                          <p:spTgt spid="410"/>
                                        </p:tgtEl>
                                        <p:attrNameLst>
                                          <p:attrName>style.visibility</p:attrName>
                                        </p:attrNameLst>
                                      </p:cBhvr>
                                      <p:to>
                                        <p:strVal val="visible"/>
                                      </p:to>
                                    </p:set>
                                    <p:animEffect filter="fade" transition="in">
                                      <p:cBhvr>
                                        <p:cTn dur="750"/>
                                        <p:tgtEl>
                                          <p:spTgt spid="410"/>
                                        </p:tgtEl>
                                      </p:cBhvr>
                                    </p:animEffect>
                                  </p:childTnLst>
                                </p:cTn>
                              </p:par>
                            </p:childTnLst>
                          </p:cTn>
                        </p:par>
                        <p:par>
                          <p:cTn fill="hold">
                            <p:stCondLst>
                              <p:cond delay="3750"/>
                            </p:stCondLst>
                            <p:childTnLst>
                              <p:par>
                                <p:cTn fill="hold" nodeType="afterEffect" presetClass="entr" presetID="10" presetSubtype="0">
                                  <p:stCondLst>
                                    <p:cond delay="1250"/>
                                  </p:stCondLst>
                                  <p:childTnLst>
                                    <p:set>
                                      <p:cBhvr>
                                        <p:cTn dur="1" fill="hold">
                                          <p:stCondLst>
                                            <p:cond delay="0"/>
                                          </p:stCondLst>
                                        </p:cTn>
                                        <p:tgtEl>
                                          <p:spTgt spid="406"/>
                                        </p:tgtEl>
                                        <p:attrNameLst>
                                          <p:attrName>style.visibility</p:attrName>
                                        </p:attrNameLst>
                                      </p:cBhvr>
                                      <p:to>
                                        <p:strVal val="visible"/>
                                      </p:to>
                                    </p:set>
                                    <p:animEffect filter="fade" transition="in">
                                      <p:cBhvr>
                                        <p:cTn dur="750"/>
                                        <p:tgtEl>
                                          <p:spTgt spid="406"/>
                                        </p:tgtEl>
                                      </p:cBhvr>
                                    </p:animEffect>
                                  </p:childTnLst>
                                </p:cTn>
                              </p:par>
                            </p:childTnLst>
                          </p:cTn>
                        </p:par>
                        <p:par>
                          <p:cTn fill="hold">
                            <p:stCondLst>
                              <p:cond delay="4500"/>
                            </p:stCondLst>
                            <p:childTnLst>
                              <p:par>
                                <p:cTn fill="hold" nodeType="afterEffect" presetClass="entr" presetID="10" presetSubtype="0">
                                  <p:stCondLst>
                                    <p:cond delay="1250"/>
                                  </p:stCondLst>
                                  <p:childTnLst>
                                    <p:set>
                                      <p:cBhvr>
                                        <p:cTn dur="1" fill="hold">
                                          <p:stCondLst>
                                            <p:cond delay="0"/>
                                          </p:stCondLst>
                                        </p:cTn>
                                        <p:tgtEl>
                                          <p:spTgt spid="411"/>
                                        </p:tgtEl>
                                        <p:attrNameLst>
                                          <p:attrName>style.visibility</p:attrName>
                                        </p:attrNameLst>
                                      </p:cBhvr>
                                      <p:to>
                                        <p:strVal val="visible"/>
                                      </p:to>
                                    </p:set>
                                    <p:animEffect filter="fade" transition="in">
                                      <p:cBhvr>
                                        <p:cTn dur="750"/>
                                        <p:tgtEl>
                                          <p:spTgt spid="411"/>
                                        </p:tgtEl>
                                      </p:cBhvr>
                                    </p:animEffect>
                                  </p:childTnLst>
                                </p:cTn>
                              </p:par>
                            </p:childTnLst>
                          </p:cTn>
                        </p:par>
                        <p:par>
                          <p:cTn fill="hold">
                            <p:stCondLst>
                              <p:cond delay="5250"/>
                            </p:stCondLst>
                            <p:childTnLst>
                              <p:par>
                                <p:cTn fill="hold" nodeType="afterEffect" presetClass="entr" presetID="10" presetSubtype="0">
                                  <p:stCondLst>
                                    <p:cond delay="750"/>
                                  </p:stCondLst>
                                  <p:childTnLst>
                                    <p:set>
                                      <p:cBhvr>
                                        <p:cTn dur="1" fill="hold">
                                          <p:stCondLst>
                                            <p:cond delay="0"/>
                                          </p:stCondLst>
                                        </p:cTn>
                                        <p:tgtEl>
                                          <p:spTgt spid="403"/>
                                        </p:tgtEl>
                                        <p:attrNameLst>
                                          <p:attrName>style.visibility</p:attrName>
                                        </p:attrNameLst>
                                      </p:cBhvr>
                                      <p:to>
                                        <p:strVal val="visible"/>
                                      </p:to>
                                    </p:set>
                                    <p:animEffect filter="fade" transition="in">
                                      <p:cBhvr>
                                        <p:cTn dur="750"/>
                                        <p:tgtEl>
                                          <p:spTgt spid="403"/>
                                        </p:tgtEl>
                                      </p:cBhvr>
                                    </p:animEffect>
                                  </p:childTnLst>
                                </p:cTn>
                              </p:par>
                            </p:childTnLst>
                          </p:cTn>
                        </p:par>
                        <p:par>
                          <p:cTn fill="hold">
                            <p:stCondLst>
                              <p:cond delay="6000"/>
                            </p:stCondLst>
                            <p:childTnLst>
                              <p:par>
                                <p:cTn fill="hold" nodeType="afterEffect" presetClass="entr" presetID="10" presetSubtype="0">
                                  <p:stCondLst>
                                    <p:cond delay="750"/>
                                  </p:stCondLst>
                                  <p:childTnLst>
                                    <p:set>
                                      <p:cBhvr>
                                        <p:cTn dur="1" fill="hold">
                                          <p:stCondLst>
                                            <p:cond delay="0"/>
                                          </p:stCondLst>
                                        </p:cTn>
                                        <p:tgtEl>
                                          <p:spTgt spid="412"/>
                                        </p:tgtEl>
                                        <p:attrNameLst>
                                          <p:attrName>style.visibility</p:attrName>
                                        </p:attrNameLst>
                                      </p:cBhvr>
                                      <p:to>
                                        <p:strVal val="visible"/>
                                      </p:to>
                                    </p:set>
                                    <p:animEffect filter="fade" transition="in">
                                      <p:cBhvr>
                                        <p:cTn dur="750"/>
                                        <p:tgtEl>
                                          <p:spTgt spid="412"/>
                                        </p:tgtEl>
                                      </p:cBhvr>
                                    </p:animEffect>
                                  </p:childTnLst>
                                </p:cTn>
                              </p:par>
                            </p:childTnLst>
                          </p:cTn>
                        </p:par>
                        <p:par>
                          <p:cTn fill="hold">
                            <p:stCondLst>
                              <p:cond delay="6750"/>
                            </p:stCondLst>
                            <p:childTnLst>
                              <p:par>
                                <p:cTn fill="hold" nodeType="afterEffect" presetClass="entr" presetID="10" presetSubtype="0">
                                  <p:stCondLst>
                                    <p:cond delay="750"/>
                                  </p:stCondLst>
                                  <p:childTnLst>
                                    <p:set>
                                      <p:cBhvr>
                                        <p:cTn dur="1" fill="hold">
                                          <p:stCondLst>
                                            <p:cond delay="0"/>
                                          </p:stCondLst>
                                        </p:cTn>
                                        <p:tgtEl>
                                          <p:spTgt spid="405"/>
                                        </p:tgtEl>
                                        <p:attrNameLst>
                                          <p:attrName>style.visibility</p:attrName>
                                        </p:attrNameLst>
                                      </p:cBhvr>
                                      <p:to>
                                        <p:strVal val="visible"/>
                                      </p:to>
                                    </p:set>
                                    <p:animEffect filter="fade" transition="in">
                                      <p:cBhvr>
                                        <p:cTn dur="500"/>
                                        <p:tgtEl>
                                          <p:spTgt spid="405"/>
                                        </p:tgtEl>
                                      </p:cBhvr>
                                    </p:animEffect>
                                  </p:childTnLst>
                                </p:cTn>
                              </p:par>
                              <p:par>
                                <p:cTn fill="hold" nodeType="withEffect" presetClass="entr" presetID="10" presetSubtype="0">
                                  <p:stCondLst>
                                    <p:cond delay="750"/>
                                  </p:stCondLst>
                                  <p:childTnLst>
                                    <p:set>
                                      <p:cBhvr>
                                        <p:cTn dur="1" fill="hold">
                                          <p:stCondLst>
                                            <p:cond delay="0"/>
                                          </p:stCondLst>
                                        </p:cTn>
                                        <p:tgtEl>
                                          <p:spTgt spid="404"/>
                                        </p:tgtEl>
                                        <p:attrNameLst>
                                          <p:attrName>style.visibility</p:attrName>
                                        </p:attrNameLst>
                                      </p:cBhvr>
                                      <p:to>
                                        <p:strVal val="visible"/>
                                      </p:to>
                                    </p:set>
                                    <p:animEffect filter="fade" transition="in">
                                      <p:cBhvr>
                                        <p:cTn dur="5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Google Shape;421;p5"/>
          <p:cNvSpPr/>
          <p:nvPr/>
        </p:nvSpPr>
        <p:spPr>
          <a:xfrm>
            <a:off x="-14226787" y="5787516"/>
            <a:ext cx="48782326" cy="7928484"/>
          </a:xfrm>
          <a:custGeom>
            <a:rect b="b" l="l" r="r" t="t"/>
            <a:pathLst>
              <a:path extrusionOk="0" h="7928484" w="48782327">
                <a:moveTo>
                  <a:pt x="3007619" y="0"/>
                </a:moveTo>
                <a:cubicBezTo>
                  <a:pt x="3953234" y="0"/>
                  <a:pt x="4912665" y="382448"/>
                  <a:pt x="6098133" y="1147343"/>
                </a:cubicBezTo>
                <a:cubicBezTo>
                  <a:pt x="8469084" y="2677134"/>
                  <a:pt x="9935858" y="2677134"/>
                  <a:pt x="12196268" y="1147343"/>
                </a:cubicBezTo>
                <a:cubicBezTo>
                  <a:pt x="14456689" y="-382448"/>
                  <a:pt x="15923475" y="-382448"/>
                  <a:pt x="18294411" y="1147343"/>
                </a:cubicBezTo>
                <a:cubicBezTo>
                  <a:pt x="20591271" y="2629328"/>
                  <a:pt x="22039579" y="2675640"/>
                  <a:pt x="24182907" y="1286279"/>
                </a:cubicBezTo>
                <a:lnTo>
                  <a:pt x="24389649" y="1149265"/>
                </a:lnTo>
                <a:lnTo>
                  <a:pt x="24389781" y="1147344"/>
                </a:lnTo>
                <a:cubicBezTo>
                  <a:pt x="26650191" y="-382447"/>
                  <a:pt x="28116979" y="-382447"/>
                  <a:pt x="30487915" y="1147344"/>
                </a:cubicBezTo>
                <a:cubicBezTo>
                  <a:pt x="32858865" y="2677135"/>
                  <a:pt x="34325639" y="2677135"/>
                  <a:pt x="36586047" y="1147344"/>
                </a:cubicBezTo>
                <a:cubicBezTo>
                  <a:pt x="38846471" y="-382447"/>
                  <a:pt x="40313255" y="-382447"/>
                  <a:pt x="42684195" y="1147344"/>
                </a:cubicBezTo>
                <a:cubicBezTo>
                  <a:pt x="45055147" y="2677135"/>
                  <a:pt x="46521919" y="2677135"/>
                  <a:pt x="48782327" y="1147344"/>
                </a:cubicBezTo>
                <a:lnTo>
                  <a:pt x="48773783" y="7928484"/>
                </a:lnTo>
                <a:lnTo>
                  <a:pt x="24384015" y="7916021"/>
                </a:lnTo>
                <a:lnTo>
                  <a:pt x="24383999" y="7928483"/>
                </a:lnTo>
                <a:lnTo>
                  <a:pt x="0" y="7928483"/>
                </a:lnTo>
                <a:lnTo>
                  <a:pt x="0" y="1147343"/>
                </a:lnTo>
                <a:cubicBezTo>
                  <a:pt x="1130205" y="382448"/>
                  <a:pt x="2062004" y="0"/>
                  <a:pt x="3007619"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22" name="Google Shape;422;p5"/>
          <p:cNvSpPr txBox="1"/>
          <p:nvPr/>
        </p:nvSpPr>
        <p:spPr>
          <a:xfrm>
            <a:off x="11856111" y="12984261"/>
            <a:ext cx="671779"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rgbClr val="2D313C"/>
                </a:solidFill>
                <a:latin typeface="Montserrat"/>
                <a:ea typeface="Montserrat"/>
                <a:cs typeface="Montserrat"/>
                <a:sym typeface="Montserrat"/>
              </a:rPr>
              <a:t>04 </a:t>
            </a:r>
            <a:endParaRPr b="0" i="0" sz="1400" u="none" cap="none" strike="noStrike">
              <a:solidFill>
                <a:srgbClr val="000000"/>
              </a:solidFill>
              <a:latin typeface="Arial"/>
              <a:ea typeface="Arial"/>
              <a:cs typeface="Arial"/>
              <a:sym typeface="Arial"/>
            </a:endParaRPr>
          </a:p>
        </p:txBody>
      </p:sp>
      <p:sp>
        <p:nvSpPr>
          <p:cNvPr id="423" name="Google Shape;423;p5"/>
          <p:cNvSpPr/>
          <p:nvPr/>
        </p:nvSpPr>
        <p:spPr>
          <a:xfrm>
            <a:off x="4687018" y="1982423"/>
            <a:ext cx="3996195" cy="1905203"/>
          </a:xfrm>
          <a:custGeom>
            <a:rect b="b" l="l" r="r" t="t"/>
            <a:pathLst>
              <a:path extrusionOk="0" h="1905203" w="3996194">
                <a:moveTo>
                  <a:pt x="0" y="0"/>
                </a:moveTo>
                <a:cubicBezTo>
                  <a:pt x="483069" y="193471"/>
                  <a:pt x="1000429" y="471246"/>
                  <a:pt x="1574177" y="841438"/>
                </a:cubicBezTo>
                <a:cubicBezTo>
                  <a:pt x="2493543" y="1434617"/>
                  <a:pt x="3263074" y="1789188"/>
                  <a:pt x="3996194" y="1905203"/>
                </a:cubicBezTo>
              </a:path>
            </a:pathLst>
          </a:custGeom>
          <a:noFill/>
          <a:ln cap="rnd" cmpd="sng" w="101600">
            <a:solidFill>
              <a:srgbClr val="2F313D"/>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24" name="Google Shape;424;p5"/>
          <p:cNvSpPr/>
          <p:nvPr/>
        </p:nvSpPr>
        <p:spPr>
          <a:xfrm>
            <a:off x="137045" y="2007036"/>
            <a:ext cx="1206500" cy="652323"/>
          </a:xfrm>
          <a:custGeom>
            <a:rect b="b" l="l" r="r" t="t"/>
            <a:pathLst>
              <a:path extrusionOk="0" h="652322" w="1206500">
                <a:moveTo>
                  <a:pt x="0" y="652322"/>
                </a:moveTo>
                <a:cubicBezTo>
                  <a:pt x="428434" y="377317"/>
                  <a:pt x="826884" y="161290"/>
                  <a:pt x="1206500" y="0"/>
                </a:cubicBezTo>
              </a:path>
            </a:pathLst>
          </a:custGeom>
          <a:noFill/>
          <a:ln cap="rnd" cmpd="sng" w="101600">
            <a:solidFill>
              <a:srgbClr val="2F313D"/>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25" name="Google Shape;425;p5"/>
          <p:cNvSpPr/>
          <p:nvPr/>
        </p:nvSpPr>
        <p:spPr>
          <a:xfrm>
            <a:off x="137044" y="1507920"/>
            <a:ext cx="7743342" cy="2434196"/>
          </a:xfrm>
          <a:custGeom>
            <a:rect b="b" l="l" r="r" t="t"/>
            <a:pathLst>
              <a:path extrusionOk="0" h="2434196" w="7743342">
                <a:moveTo>
                  <a:pt x="7743342" y="2434196"/>
                </a:moveTo>
                <a:cubicBezTo>
                  <a:pt x="7201369" y="2244217"/>
                  <a:pt x="6626910" y="1942604"/>
                  <a:pt x="5986449" y="1529372"/>
                </a:cubicBezTo>
                <a:cubicBezTo>
                  <a:pt x="3654780" y="24917"/>
                  <a:pt x="2197582" y="0"/>
                  <a:pt x="0" y="1454607"/>
                </a:cubicBezTo>
              </a:path>
            </a:pathLst>
          </a:custGeom>
          <a:noFill/>
          <a:ln cap="rnd" cmpd="sng" w="101600">
            <a:solidFill>
              <a:schemeClr val="accent4"/>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26" name="Google Shape;426;p5"/>
          <p:cNvSpPr/>
          <p:nvPr/>
        </p:nvSpPr>
        <p:spPr>
          <a:xfrm>
            <a:off x="19354156" y="2781019"/>
            <a:ext cx="621157" cy="256286"/>
          </a:xfrm>
          <a:custGeom>
            <a:rect b="b" l="l" r="r" t="t"/>
            <a:pathLst>
              <a:path extrusionOk="0" h="256285" w="621157">
                <a:moveTo>
                  <a:pt x="621157" y="256285"/>
                </a:moveTo>
                <a:cubicBezTo>
                  <a:pt x="420408" y="186270"/>
                  <a:pt x="214058" y="101155"/>
                  <a:pt x="0" y="0"/>
                </a:cubicBezTo>
              </a:path>
            </a:pathLst>
          </a:custGeom>
          <a:noFill/>
          <a:ln cap="rnd" cmpd="sng" w="101600">
            <a:solidFill>
              <a:srgbClr val="2F313D"/>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27" name="Google Shape;427;p5"/>
          <p:cNvSpPr/>
          <p:nvPr/>
        </p:nvSpPr>
        <p:spPr>
          <a:xfrm>
            <a:off x="22680388" y="2307636"/>
            <a:ext cx="1538275" cy="763817"/>
          </a:xfrm>
          <a:custGeom>
            <a:rect b="b" l="l" r="r" t="t"/>
            <a:pathLst>
              <a:path extrusionOk="0" h="763816" w="1538274">
                <a:moveTo>
                  <a:pt x="1538274" y="0"/>
                </a:moveTo>
                <a:cubicBezTo>
                  <a:pt x="980274" y="353568"/>
                  <a:pt x="477558" y="604062"/>
                  <a:pt x="0" y="763816"/>
                </a:cubicBezTo>
              </a:path>
            </a:pathLst>
          </a:custGeom>
          <a:noFill/>
          <a:ln cap="rnd" cmpd="sng" w="101600">
            <a:solidFill>
              <a:srgbClr val="2F313D"/>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28" name="Google Shape;428;p5"/>
          <p:cNvSpPr/>
          <p:nvPr/>
        </p:nvSpPr>
        <p:spPr>
          <a:xfrm>
            <a:off x="18880880" y="2005589"/>
            <a:ext cx="5337784" cy="1370241"/>
          </a:xfrm>
          <a:custGeom>
            <a:rect b="b" l="l" r="r" t="t"/>
            <a:pathLst>
              <a:path extrusionOk="0" h="1370241" w="5337784">
                <a:moveTo>
                  <a:pt x="5337784" y="0"/>
                </a:moveTo>
                <a:cubicBezTo>
                  <a:pt x="3363633" y="1289710"/>
                  <a:pt x="1982076" y="1370241"/>
                  <a:pt x="0" y="241566"/>
                </a:cubicBezTo>
              </a:path>
            </a:pathLst>
          </a:custGeom>
          <a:noFill/>
          <a:ln cap="rnd" cmpd="sng" w="101600">
            <a:solidFill>
              <a:schemeClr val="accent4"/>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cxnSp>
        <p:nvCxnSpPr>
          <p:cNvPr id="429" name="Google Shape;429;p5"/>
          <p:cNvCxnSpPr/>
          <p:nvPr/>
        </p:nvCxnSpPr>
        <p:spPr>
          <a:xfrm>
            <a:off x="12191951" y="3037297"/>
            <a:ext cx="0" cy="1466100"/>
          </a:xfrm>
          <a:prstGeom prst="straightConnector1">
            <a:avLst/>
          </a:prstGeom>
          <a:noFill/>
          <a:ln cap="rnd" cmpd="sng" w="101600">
            <a:solidFill>
              <a:schemeClr val="lt2"/>
            </a:solidFill>
            <a:prstDash val="solid"/>
            <a:round/>
            <a:headEnd len="sm" w="sm" type="none"/>
            <a:tailEnd len="sm" w="sm" type="none"/>
          </a:ln>
        </p:spPr>
      </p:cxnSp>
      <p:sp>
        <p:nvSpPr>
          <p:cNvPr id="430" name="Google Shape;430;p5"/>
          <p:cNvSpPr/>
          <p:nvPr/>
        </p:nvSpPr>
        <p:spPr>
          <a:xfrm>
            <a:off x="11658787" y="0"/>
            <a:ext cx="1066352" cy="131371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431" name="Google Shape;431;p5"/>
          <p:cNvSpPr txBox="1"/>
          <p:nvPr/>
        </p:nvSpPr>
        <p:spPr>
          <a:xfrm>
            <a:off x="6749175" y="151825"/>
            <a:ext cx="12440100" cy="2629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5900"/>
              <a:buFont typeface="Arial"/>
              <a:buNone/>
            </a:pPr>
            <a:r>
              <a:rPr b="1" i="0" lang="en-US" sz="8000" u="none" cap="none" strike="noStrike">
                <a:solidFill>
                  <a:srgbClr val="000000"/>
                </a:solidFill>
                <a:latin typeface="Montserrat"/>
                <a:ea typeface="Montserrat"/>
                <a:cs typeface="Montserrat"/>
                <a:sym typeface="Montserrat"/>
              </a:rPr>
              <a:t>Ch</a:t>
            </a:r>
            <a:r>
              <a:rPr b="1" lang="en-US" sz="8000">
                <a:latin typeface="Montserrat"/>
                <a:ea typeface="Montserrat"/>
                <a:cs typeface="Montserrat"/>
                <a:sym typeface="Montserrat"/>
              </a:rPr>
              <a:t>annels / Content Types</a:t>
            </a:r>
            <a:r>
              <a:rPr b="1" i="0" lang="en-US" sz="8000" u="none" cap="none" strike="noStrike">
                <a:solidFill>
                  <a:srgbClr val="000000"/>
                </a:solidFill>
                <a:latin typeface="Montserrat"/>
                <a:ea typeface="Montserrat"/>
                <a:cs typeface="Montserrat"/>
                <a:sym typeface="Montserrat"/>
              </a:rPr>
              <a:t> </a:t>
            </a:r>
            <a:endParaRPr b="1" i="0" sz="8000" u="none" cap="none" strike="noStrike">
              <a:solidFill>
                <a:srgbClr val="000000"/>
              </a:solidFill>
              <a:latin typeface="Montserrat"/>
              <a:ea typeface="Montserrat"/>
              <a:cs typeface="Montserrat"/>
              <a:sym typeface="Montserrat"/>
            </a:endParaRPr>
          </a:p>
        </p:txBody>
      </p:sp>
      <p:sp>
        <p:nvSpPr>
          <p:cNvPr id="432" name="Google Shape;432;p5"/>
          <p:cNvSpPr/>
          <p:nvPr/>
        </p:nvSpPr>
        <p:spPr>
          <a:xfrm>
            <a:off x="4551275" y="2550375"/>
            <a:ext cx="15955200" cy="10434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3" name="Google Shape;433;p5"/>
          <p:cNvPicPr preferRelativeResize="0"/>
          <p:nvPr/>
        </p:nvPicPr>
        <p:blipFill>
          <a:blip r:embed="rId3">
            <a:alphaModFix/>
          </a:blip>
          <a:stretch>
            <a:fillRect/>
          </a:stretch>
        </p:blipFill>
        <p:spPr>
          <a:xfrm>
            <a:off x="4924475" y="2857225"/>
            <a:ext cx="15364400" cy="9767250"/>
          </a:xfrm>
          <a:prstGeom prst="rect">
            <a:avLst/>
          </a:prstGeom>
          <a:noFill/>
          <a:ln>
            <a:noFill/>
          </a:ln>
        </p:spPr>
      </p:pic>
      <p:sp>
        <p:nvSpPr>
          <p:cNvPr id="434" name="Google Shape;434;p5"/>
          <p:cNvSpPr txBox="1"/>
          <p:nvPr/>
        </p:nvSpPr>
        <p:spPr>
          <a:xfrm>
            <a:off x="7929621" y="12700667"/>
            <a:ext cx="84546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E2128"/>
                </a:solidFill>
                <a:latin typeface="Montserrat"/>
                <a:ea typeface="Montserrat"/>
                <a:cs typeface="Montserrat"/>
                <a:sym typeface="Montserrat"/>
              </a:rPr>
              <a:t>Source </a:t>
            </a:r>
            <a:r>
              <a:rPr b="1" lang="en-US" sz="3000">
                <a:latin typeface="Montserrat"/>
                <a:ea typeface="Montserrat"/>
                <a:cs typeface="Montserrat"/>
                <a:sym typeface="Montserrat"/>
              </a:rPr>
              <a:t>Hubspot + SproutSocial</a:t>
            </a:r>
            <a:endParaRPr b="1" sz="3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rgbClr val="1E2128"/>
              </a:solidFill>
              <a:latin typeface="Montserrat"/>
              <a:ea typeface="Montserrat"/>
              <a:cs typeface="Montserrat"/>
              <a:sym typeface="Montserrat"/>
            </a:endParaRPr>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750"/>
                                  </p:stCondLst>
                                  <p:childTnLst>
                                    <p:set>
                                      <p:cBhvr>
                                        <p:cTn dur="1" fill="hold">
                                          <p:stCondLst>
                                            <p:cond delay="0"/>
                                          </p:stCondLst>
                                        </p:cTn>
                                        <p:tgtEl>
                                          <p:spTgt spid="429"/>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750"/>
                                        <p:tgtEl>
                                          <p:spTgt spid="431"/>
                                        </p:tgtEl>
                                      </p:cBhvr>
                                    </p:animEffect>
                                  </p:childTnLst>
                                </p:cTn>
                              </p:par>
                            </p:childTnLst>
                          </p:cTn>
                        </p:par>
                        <p:par>
                          <p:cTn fill="hold">
                            <p:stCondLst>
                              <p:cond delay="751"/>
                            </p:stCondLst>
                            <p:childTnLst>
                              <p:par>
                                <p:cTn fill="hold" nodeType="after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750"/>
                                        <p:tgtEl>
                                          <p:spTgt spid="422"/>
                                        </p:tgtEl>
                                      </p:cBhvr>
                                    </p:animEffect>
                                  </p:childTnLst>
                                </p:cTn>
                              </p:par>
                              <p:par>
                                <p:cTn fill="hold" nodeType="with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750"/>
                                        <p:tgtEl>
                                          <p:spTgt spid="423"/>
                                        </p:tgtEl>
                                      </p:cBhvr>
                                    </p:animEffect>
                                  </p:childTnLst>
                                </p:cTn>
                              </p:par>
                              <p:par>
                                <p:cTn fill="hold" nodeType="withEffect" presetClass="entr" presetID="10" presetSubtype="0">
                                  <p:stCondLst>
                                    <p:cond delay="100"/>
                                  </p:stCondLst>
                                  <p:childTnLst>
                                    <p:set>
                                      <p:cBhvr>
                                        <p:cTn dur="1" fill="hold">
                                          <p:stCondLst>
                                            <p:cond delay="0"/>
                                          </p:stCondLst>
                                        </p:cTn>
                                        <p:tgtEl>
                                          <p:spTgt spid="425"/>
                                        </p:tgtEl>
                                        <p:attrNameLst>
                                          <p:attrName>style.visibility</p:attrName>
                                        </p:attrNameLst>
                                      </p:cBhvr>
                                      <p:to>
                                        <p:strVal val="visible"/>
                                      </p:to>
                                    </p:set>
                                    <p:animEffect filter="fade" transition="in">
                                      <p:cBhvr>
                                        <p:cTn dur="750"/>
                                        <p:tgtEl>
                                          <p:spTgt spid="425"/>
                                        </p:tgtEl>
                                      </p:cBhvr>
                                    </p:animEffect>
                                  </p:childTnLst>
                                </p:cTn>
                              </p:par>
                            </p:childTnLst>
                          </p:cTn>
                        </p:par>
                        <p:par>
                          <p:cTn fill="hold">
                            <p:stCondLst>
                              <p:cond delay="1501"/>
                            </p:stCondLst>
                            <p:childTnLst>
                              <p:par>
                                <p:cTn fill="hold" nodeType="afterEffect" presetClass="entr" presetID="10" presetSubtype="0">
                                  <p:stCondLst>
                                    <p:cond delay="200"/>
                                  </p:stCondLst>
                                  <p:childTnLst>
                                    <p:set>
                                      <p:cBhvr>
                                        <p:cTn dur="1" fill="hold">
                                          <p:stCondLst>
                                            <p:cond delay="0"/>
                                          </p:stCondLst>
                                        </p:cTn>
                                        <p:tgtEl>
                                          <p:spTgt spid="424"/>
                                        </p:tgtEl>
                                        <p:attrNameLst>
                                          <p:attrName>style.visibility</p:attrName>
                                        </p:attrNameLst>
                                      </p:cBhvr>
                                      <p:to>
                                        <p:strVal val="visible"/>
                                      </p:to>
                                    </p:set>
                                    <p:animEffect filter="fade" transition="in">
                                      <p:cBhvr>
                                        <p:cTn dur="750"/>
                                        <p:tgtEl>
                                          <p:spTgt spid="424"/>
                                        </p:tgtEl>
                                      </p:cBhvr>
                                    </p:animEffect>
                                  </p:childTnLst>
                                </p:cTn>
                              </p:par>
                            </p:childTnLst>
                          </p:cTn>
                        </p:par>
                        <p:par>
                          <p:cTn fill="hold">
                            <p:stCondLst>
                              <p:cond delay="2251"/>
                            </p:stCondLst>
                            <p:childTnLst>
                              <p:par>
                                <p:cTn fill="hold" nodeType="after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750"/>
                                        <p:tgtEl>
                                          <p:spTgt spid="426"/>
                                        </p:tgtEl>
                                      </p:cBhvr>
                                    </p:animEffect>
                                  </p:childTnLst>
                                </p:cTn>
                              </p:par>
                              <p:par>
                                <p:cTn fill="hold" nodeType="withEffect" presetClass="entr" presetID="10" presetSubtype="0">
                                  <p:stCondLst>
                                    <p:cond delay="100"/>
                                  </p:stCondLst>
                                  <p:childTnLst>
                                    <p:set>
                                      <p:cBhvr>
                                        <p:cTn dur="1" fill="hold">
                                          <p:stCondLst>
                                            <p:cond delay="0"/>
                                          </p:stCondLst>
                                        </p:cTn>
                                        <p:tgtEl>
                                          <p:spTgt spid="428"/>
                                        </p:tgtEl>
                                        <p:attrNameLst>
                                          <p:attrName>style.visibility</p:attrName>
                                        </p:attrNameLst>
                                      </p:cBhvr>
                                      <p:to>
                                        <p:strVal val="visible"/>
                                      </p:to>
                                    </p:set>
                                    <p:animEffect filter="fade" transition="in">
                                      <p:cBhvr>
                                        <p:cTn dur="750"/>
                                        <p:tgtEl>
                                          <p:spTgt spid="428"/>
                                        </p:tgtEl>
                                      </p:cBhvr>
                                    </p:animEffect>
                                  </p:childTnLst>
                                </p:cTn>
                              </p:par>
                            </p:childTnLst>
                          </p:cTn>
                        </p:par>
                        <p:par>
                          <p:cTn fill="hold">
                            <p:stCondLst>
                              <p:cond delay="3001"/>
                            </p:stCondLst>
                            <p:childTnLst>
                              <p:par>
                                <p:cTn fill="hold" nodeType="afterEffect" presetClass="entr" presetID="10" presetSubtype="0">
                                  <p:stCondLst>
                                    <p:cond delay="200"/>
                                  </p:stCondLst>
                                  <p:childTnLst>
                                    <p:set>
                                      <p:cBhvr>
                                        <p:cTn dur="1" fill="hold">
                                          <p:stCondLst>
                                            <p:cond delay="0"/>
                                          </p:stCondLst>
                                        </p:cTn>
                                        <p:tgtEl>
                                          <p:spTgt spid="427"/>
                                        </p:tgtEl>
                                        <p:attrNameLst>
                                          <p:attrName>style.visibility</p:attrName>
                                        </p:attrNameLst>
                                      </p:cBhvr>
                                      <p:to>
                                        <p:strVal val="visible"/>
                                      </p:to>
                                    </p:set>
                                    <p:animEffect filter="fade" transition="in">
                                      <p:cBhvr>
                                        <p:cTn dur="750"/>
                                        <p:tgtEl>
                                          <p:spTgt spid="427"/>
                                        </p:tgtEl>
                                      </p:cBhvr>
                                    </p:animEffect>
                                  </p:childTnLst>
                                </p:cTn>
                              </p:par>
                            </p:childTnLst>
                          </p:cTn>
                        </p:par>
                        <p:par>
                          <p:cTn fill="hold">
                            <p:stCondLst>
                              <p:cond delay="3751"/>
                            </p:stCondLst>
                            <p:childTnLst>
                              <p:par>
                                <p:cTn fill="hold" nodeType="after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1000"/>
                                        <p:tgtEl>
                                          <p:spTgt spid="4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g87a0d2209a_3_49"/>
          <p:cNvSpPr/>
          <p:nvPr>
            <p:ph idx="2" type="pic"/>
          </p:nvPr>
        </p:nvSpPr>
        <p:spPr>
          <a:xfrm>
            <a:off x="1209675" y="2139950"/>
            <a:ext cx="7758000" cy="11576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Lato"/>
              <a:ea typeface="Lato"/>
              <a:cs typeface="Lato"/>
              <a:sym typeface="Lato"/>
            </a:endParaRPr>
          </a:p>
        </p:txBody>
      </p:sp>
      <p:sp>
        <p:nvSpPr>
          <p:cNvPr id="441" name="Google Shape;441;g87a0d2209a_3_49"/>
          <p:cNvSpPr/>
          <p:nvPr/>
        </p:nvSpPr>
        <p:spPr>
          <a:xfrm>
            <a:off x="11432209" y="11123681"/>
            <a:ext cx="6413093" cy="6413093"/>
          </a:xfrm>
          <a:custGeom>
            <a:rect b="b" l="l" r="r" t="t"/>
            <a:pathLst>
              <a:path extrusionOk="0" h="6413093" w="6413093">
                <a:moveTo>
                  <a:pt x="0" y="3206546"/>
                </a:moveTo>
                <a:cubicBezTo>
                  <a:pt x="0" y="1435620"/>
                  <a:pt x="1435620" y="0"/>
                  <a:pt x="3206546" y="0"/>
                </a:cubicBezTo>
                <a:cubicBezTo>
                  <a:pt x="4977472" y="0"/>
                  <a:pt x="6413093" y="1435620"/>
                  <a:pt x="6413093" y="3206546"/>
                </a:cubicBezTo>
                <a:cubicBezTo>
                  <a:pt x="6413093" y="4977472"/>
                  <a:pt x="4977472" y="6413093"/>
                  <a:pt x="3206546" y="6413093"/>
                </a:cubicBezTo>
                <a:cubicBezTo>
                  <a:pt x="1435620" y="6413093"/>
                  <a:pt x="0" y="4977472"/>
                  <a:pt x="0" y="32065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42" name="Google Shape;442;g87a0d2209a_3_49"/>
          <p:cNvSpPr/>
          <p:nvPr/>
        </p:nvSpPr>
        <p:spPr>
          <a:xfrm>
            <a:off x="-1242427" y="989078"/>
            <a:ext cx="7072020" cy="7072020"/>
          </a:xfrm>
          <a:custGeom>
            <a:rect b="b" l="l" r="r" t="t"/>
            <a:pathLst>
              <a:path extrusionOk="0" h="7072020" w="7072020">
                <a:moveTo>
                  <a:pt x="0" y="3536010"/>
                </a:moveTo>
                <a:cubicBezTo>
                  <a:pt x="0" y="1583131"/>
                  <a:pt x="1583118" y="0"/>
                  <a:pt x="3536010" y="0"/>
                </a:cubicBezTo>
                <a:cubicBezTo>
                  <a:pt x="5488889" y="0"/>
                  <a:pt x="7072020" y="1583131"/>
                  <a:pt x="7072020" y="3536010"/>
                </a:cubicBezTo>
                <a:cubicBezTo>
                  <a:pt x="7072020" y="5488889"/>
                  <a:pt x="5488889" y="7072020"/>
                  <a:pt x="3536010" y="7072020"/>
                </a:cubicBezTo>
                <a:cubicBezTo>
                  <a:pt x="1583118" y="7072020"/>
                  <a:pt x="0" y="5488889"/>
                  <a:pt x="0" y="353601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43" name="Google Shape;443;g87a0d2209a_3_49"/>
          <p:cNvSpPr/>
          <p:nvPr/>
        </p:nvSpPr>
        <p:spPr>
          <a:xfrm>
            <a:off x="430996" y="2662506"/>
            <a:ext cx="3725164" cy="3725163"/>
          </a:xfrm>
          <a:custGeom>
            <a:rect b="b" l="l" r="r" t="t"/>
            <a:pathLst>
              <a:path extrusionOk="0" h="3725163" w="3725164">
                <a:moveTo>
                  <a:pt x="0" y="1862581"/>
                </a:moveTo>
                <a:cubicBezTo>
                  <a:pt x="0" y="833907"/>
                  <a:pt x="833907" y="0"/>
                  <a:pt x="1862581" y="0"/>
                </a:cubicBezTo>
                <a:cubicBezTo>
                  <a:pt x="2891256" y="0"/>
                  <a:pt x="3725164" y="833907"/>
                  <a:pt x="3725164" y="1862581"/>
                </a:cubicBezTo>
                <a:cubicBezTo>
                  <a:pt x="3725164" y="2891256"/>
                  <a:pt x="2891256" y="3725163"/>
                  <a:pt x="1862581" y="3725163"/>
                </a:cubicBezTo>
                <a:cubicBezTo>
                  <a:pt x="833907" y="3725163"/>
                  <a:pt x="0" y="2891256"/>
                  <a:pt x="0" y="186258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44" name="Google Shape;444;g87a0d2209a_3_49"/>
          <p:cNvSpPr/>
          <p:nvPr/>
        </p:nvSpPr>
        <p:spPr>
          <a:xfrm>
            <a:off x="1209675" y="3949950"/>
            <a:ext cx="18602400" cy="94152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87a0d2209a_3_49"/>
          <p:cNvSpPr/>
          <p:nvPr/>
        </p:nvSpPr>
        <p:spPr>
          <a:xfrm>
            <a:off x="18597280" y="5178501"/>
            <a:ext cx="3358997" cy="3358997"/>
          </a:xfrm>
          <a:custGeom>
            <a:rect b="b" l="l" r="r" t="t"/>
            <a:pathLst>
              <a:path extrusionOk="0" h="3358997" w="3358997">
                <a:moveTo>
                  <a:pt x="0" y="1679498"/>
                </a:moveTo>
                <a:cubicBezTo>
                  <a:pt x="0" y="751941"/>
                  <a:pt x="751941" y="0"/>
                  <a:pt x="1679498" y="0"/>
                </a:cubicBezTo>
                <a:cubicBezTo>
                  <a:pt x="2607055" y="0"/>
                  <a:pt x="3358997" y="751941"/>
                  <a:pt x="3358997" y="1679498"/>
                </a:cubicBezTo>
                <a:cubicBezTo>
                  <a:pt x="3358997" y="2607056"/>
                  <a:pt x="2607055" y="3358997"/>
                  <a:pt x="1679498" y="3358997"/>
                </a:cubicBezTo>
                <a:cubicBezTo>
                  <a:pt x="751941" y="3358997"/>
                  <a:pt x="0" y="2607056"/>
                  <a:pt x="0" y="16794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46" name="Google Shape;446;g87a0d2209a_3_49"/>
          <p:cNvSpPr/>
          <p:nvPr/>
        </p:nvSpPr>
        <p:spPr>
          <a:xfrm>
            <a:off x="3358395" y="6514372"/>
            <a:ext cx="2622321" cy="2622346"/>
          </a:xfrm>
          <a:custGeom>
            <a:rect b="b" l="l" r="r" t="t"/>
            <a:pathLst>
              <a:path extrusionOk="0" h="2622346" w="2622321">
                <a:moveTo>
                  <a:pt x="0" y="1311173"/>
                </a:moveTo>
                <a:cubicBezTo>
                  <a:pt x="0" y="587019"/>
                  <a:pt x="587019" y="0"/>
                  <a:pt x="1311160" y="0"/>
                </a:cubicBezTo>
                <a:cubicBezTo>
                  <a:pt x="2035340" y="0"/>
                  <a:pt x="2622321" y="587019"/>
                  <a:pt x="2622321" y="1311173"/>
                </a:cubicBezTo>
                <a:cubicBezTo>
                  <a:pt x="2622321" y="2035327"/>
                  <a:pt x="2035340" y="2622346"/>
                  <a:pt x="1311160" y="2622346"/>
                </a:cubicBezTo>
                <a:cubicBezTo>
                  <a:pt x="587019" y="2622346"/>
                  <a:pt x="0" y="2035327"/>
                  <a:pt x="0" y="1311173"/>
                </a:cubicBezTo>
                <a:close/>
              </a:path>
            </a:pathLst>
          </a:custGeom>
          <a:solidFill>
            <a:srgbClr val="FFFFFF"/>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47" name="Google Shape;447;g87a0d2209a_3_49"/>
          <p:cNvSpPr/>
          <p:nvPr/>
        </p:nvSpPr>
        <p:spPr>
          <a:xfrm>
            <a:off x="20661469" y="2167688"/>
            <a:ext cx="5565597" cy="5565648"/>
          </a:xfrm>
          <a:custGeom>
            <a:rect b="b" l="l" r="r" t="t"/>
            <a:pathLst>
              <a:path extrusionOk="0" h="5565648" w="5565597">
                <a:moveTo>
                  <a:pt x="0" y="2782824"/>
                </a:moveTo>
                <a:cubicBezTo>
                  <a:pt x="0" y="1245882"/>
                  <a:pt x="1245882" y="0"/>
                  <a:pt x="2782811" y="0"/>
                </a:cubicBezTo>
                <a:cubicBezTo>
                  <a:pt x="4319790" y="0"/>
                  <a:pt x="5565597" y="1245882"/>
                  <a:pt x="5565597" y="2782824"/>
                </a:cubicBezTo>
                <a:cubicBezTo>
                  <a:pt x="5565597" y="4319765"/>
                  <a:pt x="4319790" y="5565648"/>
                  <a:pt x="2782811" y="5565648"/>
                </a:cubicBezTo>
                <a:cubicBezTo>
                  <a:pt x="1245882" y="5565648"/>
                  <a:pt x="0" y="4319765"/>
                  <a:pt x="0" y="2782824"/>
                </a:cubicBezTo>
                <a:close/>
              </a:path>
            </a:pathLst>
          </a:custGeom>
          <a:solidFill>
            <a:srgbClr val="FFFFFF"/>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48" name="Google Shape;448;g87a0d2209a_3_49"/>
          <p:cNvSpPr/>
          <p:nvPr/>
        </p:nvSpPr>
        <p:spPr>
          <a:xfrm>
            <a:off x="9550191" y="947962"/>
            <a:ext cx="1173238" cy="1173251"/>
          </a:xfrm>
          <a:custGeom>
            <a:rect b="b" l="l" r="r" t="t"/>
            <a:pathLst>
              <a:path extrusionOk="0" h="1173251" w="1173238">
                <a:moveTo>
                  <a:pt x="0" y="586625"/>
                </a:moveTo>
                <a:cubicBezTo>
                  <a:pt x="0" y="262636"/>
                  <a:pt x="262636" y="0"/>
                  <a:pt x="586625" y="0"/>
                </a:cubicBezTo>
                <a:cubicBezTo>
                  <a:pt x="910628" y="0"/>
                  <a:pt x="1173238" y="262636"/>
                  <a:pt x="1173238" y="586625"/>
                </a:cubicBezTo>
                <a:cubicBezTo>
                  <a:pt x="1173238" y="910615"/>
                  <a:pt x="910628" y="1173251"/>
                  <a:pt x="586625" y="1173251"/>
                </a:cubicBezTo>
                <a:cubicBezTo>
                  <a:pt x="262636" y="1173251"/>
                  <a:pt x="0" y="910615"/>
                  <a:pt x="0" y="586625"/>
                </a:cubicBezTo>
                <a:close/>
              </a:path>
            </a:pathLst>
          </a:custGeom>
          <a:solidFill>
            <a:srgbClr val="FFFFFF"/>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49" name="Google Shape;449;g87a0d2209a_3_49"/>
          <p:cNvSpPr txBox="1"/>
          <p:nvPr/>
        </p:nvSpPr>
        <p:spPr>
          <a:xfrm>
            <a:off x="11879199" y="12984262"/>
            <a:ext cx="625500" cy="381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2D313C"/>
                </a:solidFill>
                <a:latin typeface="Montserrat"/>
                <a:ea typeface="Montserrat"/>
                <a:cs typeface="Montserrat"/>
                <a:sym typeface="Montserrat"/>
              </a:rPr>
              <a:t>02 </a:t>
            </a:r>
            <a:endParaRPr b="0" i="0" sz="1400" u="none" cap="none" strike="noStrike">
              <a:solidFill>
                <a:srgbClr val="000000"/>
              </a:solidFill>
              <a:latin typeface="Arial"/>
              <a:ea typeface="Arial"/>
              <a:cs typeface="Arial"/>
              <a:sym typeface="Arial"/>
            </a:endParaRPr>
          </a:p>
        </p:txBody>
      </p:sp>
      <p:cxnSp>
        <p:nvCxnSpPr>
          <p:cNvPr id="450" name="Google Shape;450;g87a0d2209a_3_49"/>
          <p:cNvCxnSpPr/>
          <p:nvPr/>
        </p:nvCxnSpPr>
        <p:spPr>
          <a:xfrm>
            <a:off x="18613989" y="9709443"/>
            <a:ext cx="118200" cy="4421400"/>
          </a:xfrm>
          <a:prstGeom prst="straightConnector1">
            <a:avLst/>
          </a:prstGeom>
          <a:noFill/>
          <a:ln cap="rnd" cmpd="sng" w="101600">
            <a:solidFill>
              <a:schemeClr val="dk2"/>
            </a:solidFill>
            <a:prstDash val="solid"/>
            <a:round/>
            <a:headEnd len="sm" w="sm" type="none"/>
            <a:tailEnd len="sm" w="sm" type="none"/>
          </a:ln>
        </p:spPr>
      </p:cxnSp>
      <p:sp>
        <p:nvSpPr>
          <p:cNvPr id="451" name="Google Shape;451;g87a0d2209a_3_49"/>
          <p:cNvSpPr txBox="1"/>
          <p:nvPr/>
        </p:nvSpPr>
        <p:spPr>
          <a:xfrm>
            <a:off x="5829600" y="522800"/>
            <a:ext cx="13112100" cy="3752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0"/>
              <a:buFont typeface="Arial"/>
              <a:buNone/>
            </a:pPr>
            <a:r>
              <a:rPr b="1" lang="en-US" sz="8000">
                <a:solidFill>
                  <a:schemeClr val="dk1"/>
                </a:solidFill>
                <a:latin typeface="Montserrat"/>
                <a:ea typeface="Montserrat"/>
                <a:cs typeface="Montserrat"/>
                <a:sym typeface="Montserrat"/>
              </a:rPr>
              <a:t>Why</a:t>
            </a:r>
            <a:r>
              <a:rPr b="1" lang="en-US" sz="8000">
                <a:solidFill>
                  <a:schemeClr val="dk1"/>
                </a:solidFill>
                <a:latin typeface="Montserrat"/>
                <a:ea typeface="Montserrat"/>
                <a:cs typeface="Montserrat"/>
                <a:sym typeface="Montserrat"/>
                <a:extLst>
                  <a:ext uri="http://customooxmlschemas.google.com/">
                    <go:slidesCustomData xmlns:go="http://customooxmlschemas.google.com/" textRoundtripDataId="1"/>
                  </a:ext>
                </a:extLst>
              </a:rPr>
              <a:t> </a:t>
            </a:r>
            <a:r>
              <a:rPr b="1" lang="en-US" sz="8000">
                <a:solidFill>
                  <a:schemeClr val="dk1"/>
                </a:solidFill>
                <a:latin typeface="Montserrat"/>
                <a:ea typeface="Montserrat"/>
                <a:cs typeface="Montserrat"/>
                <a:sym typeface="Montserrat"/>
              </a:rPr>
              <a:t>Influencer Marketing Is Important?</a:t>
            </a:r>
            <a:endParaRPr b="1" i="0" sz="8000" u="none" cap="none" strike="noStrike">
              <a:solidFill>
                <a:schemeClr val="dk1"/>
              </a:solidFill>
              <a:latin typeface="Montserrat"/>
              <a:ea typeface="Montserrat"/>
              <a:cs typeface="Montserrat"/>
              <a:sym typeface="Montserrat"/>
            </a:endParaRPr>
          </a:p>
        </p:txBody>
      </p:sp>
      <p:pic>
        <p:nvPicPr>
          <p:cNvPr id="452" name="Google Shape;452;g87a0d2209a_3_49"/>
          <p:cNvPicPr preferRelativeResize="0"/>
          <p:nvPr/>
        </p:nvPicPr>
        <p:blipFill>
          <a:blip r:embed="rId3">
            <a:alphaModFix/>
          </a:blip>
          <a:stretch>
            <a:fillRect/>
          </a:stretch>
        </p:blipFill>
        <p:spPr>
          <a:xfrm>
            <a:off x="1622574" y="4229327"/>
            <a:ext cx="17733275" cy="8724575"/>
          </a:xfrm>
          <a:prstGeom prst="rect">
            <a:avLst/>
          </a:prstGeom>
          <a:noFill/>
          <a:ln>
            <a:noFill/>
          </a:ln>
        </p:spPr>
      </p:pic>
      <p:sp>
        <p:nvSpPr>
          <p:cNvPr id="453" name="Google Shape;453;g87a0d2209a_3_49"/>
          <p:cNvSpPr/>
          <p:nvPr/>
        </p:nvSpPr>
        <p:spPr>
          <a:xfrm>
            <a:off x="13436075" y="3949950"/>
            <a:ext cx="10057800" cy="2208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87a0d2209a_3_49"/>
          <p:cNvSpPr txBox="1"/>
          <p:nvPr/>
        </p:nvSpPr>
        <p:spPr>
          <a:xfrm>
            <a:off x="13852250" y="4614963"/>
            <a:ext cx="9641700" cy="1772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US" sz="4000">
                <a:latin typeface="Montserrat"/>
                <a:ea typeface="Montserrat"/>
                <a:cs typeface="Montserrat"/>
                <a:sym typeface="Montserrat"/>
              </a:rPr>
              <a:t>Grown by 1500% in the past 4 years!</a:t>
            </a:r>
            <a:endParaRPr i="0" sz="4000" u="none" cap="none" strike="noStrike">
              <a:solidFill>
                <a:schemeClr val="dk1"/>
              </a:solidFill>
              <a:latin typeface="Montserrat"/>
              <a:ea typeface="Montserrat"/>
              <a:cs typeface="Montserrat"/>
              <a:sym typeface="Montserrat"/>
            </a:endParaRPr>
          </a:p>
        </p:txBody>
      </p:sp>
      <p:sp>
        <p:nvSpPr>
          <p:cNvPr id="455" name="Google Shape;455;g87a0d2209a_3_49"/>
          <p:cNvSpPr txBox="1"/>
          <p:nvPr/>
        </p:nvSpPr>
        <p:spPr>
          <a:xfrm>
            <a:off x="7964646" y="12897692"/>
            <a:ext cx="84546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E2128"/>
                </a:solidFill>
                <a:latin typeface="Montserrat"/>
                <a:ea typeface="Montserrat"/>
                <a:cs typeface="Montserrat"/>
                <a:sym typeface="Montserrat"/>
              </a:rPr>
              <a:t>Source </a:t>
            </a:r>
            <a:r>
              <a:rPr b="1" lang="en-US" sz="3000">
                <a:latin typeface="Montserrat"/>
                <a:ea typeface="Montserrat"/>
                <a:cs typeface="Montserrat"/>
                <a:sym typeface="Montserrat"/>
              </a:rPr>
              <a:t>Hubspot + SproutSocial</a:t>
            </a:r>
            <a:endParaRPr b="1" sz="3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rgbClr val="1E2128"/>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sp>
        <p:nvSpPr>
          <p:cNvPr id="460" name="Google Shape;460;p6"/>
          <p:cNvSpPr txBox="1"/>
          <p:nvPr/>
        </p:nvSpPr>
        <p:spPr>
          <a:xfrm>
            <a:off x="15388253" y="5528552"/>
            <a:ext cx="8407500" cy="5929500"/>
          </a:xfrm>
          <a:prstGeom prst="rect">
            <a:avLst/>
          </a:prstGeom>
          <a:noFill/>
          <a:ln>
            <a:noFill/>
          </a:ln>
        </p:spPr>
        <p:txBody>
          <a:bodyPr anchorCtr="0" anchor="t" bIns="0" lIns="0" spcFirstLastPara="1" rIns="0" wrap="square" tIns="0">
            <a:noAutofit/>
          </a:bodyPr>
          <a:lstStyle/>
          <a:p>
            <a:pPr indent="-482600" lvl="0" marL="457200" marR="0" rtl="0" algn="l">
              <a:lnSpc>
                <a:spcPct val="100000"/>
              </a:lnSpc>
              <a:spcBef>
                <a:spcPts val="0"/>
              </a:spcBef>
              <a:spcAft>
                <a:spcPts val="0"/>
              </a:spcAft>
              <a:buClr>
                <a:srgbClr val="000000"/>
              </a:buClr>
              <a:buSzPts val="5000"/>
              <a:buFont typeface="Montserrat"/>
              <a:buChar char="•"/>
            </a:pPr>
            <a:r>
              <a:rPr lang="en-US" sz="5000">
                <a:latin typeface="Montserrat"/>
                <a:ea typeface="Montserrat"/>
                <a:cs typeface="Montserrat"/>
                <a:sym typeface="Montserrat"/>
              </a:rPr>
              <a:t>80% Helpful For Growth</a:t>
            </a:r>
            <a:endParaRPr sz="5000">
              <a:latin typeface="Montserrat"/>
              <a:ea typeface="Montserrat"/>
              <a:cs typeface="Montserrat"/>
              <a:sym typeface="Montserrat"/>
            </a:endParaRPr>
          </a:p>
          <a:p>
            <a:pPr indent="-482600" lvl="0" marL="457200" marR="0" rtl="0" algn="l">
              <a:lnSpc>
                <a:spcPct val="100000"/>
              </a:lnSpc>
              <a:spcBef>
                <a:spcPts val="0"/>
              </a:spcBef>
              <a:spcAft>
                <a:spcPts val="0"/>
              </a:spcAft>
              <a:buSzPts val="5000"/>
              <a:buFont typeface="Montserrat"/>
              <a:buChar char="•"/>
            </a:pPr>
            <a:r>
              <a:rPr lang="en-US" sz="5000">
                <a:latin typeface="Montserrat"/>
                <a:ea typeface="Montserrat"/>
                <a:cs typeface="Montserrat"/>
                <a:sym typeface="Montserrat"/>
              </a:rPr>
              <a:t>71% Better Quality </a:t>
            </a:r>
            <a:endParaRPr sz="5000">
              <a:latin typeface="Montserrat"/>
              <a:ea typeface="Montserrat"/>
              <a:cs typeface="Montserrat"/>
              <a:sym typeface="Montserrat"/>
            </a:endParaRPr>
          </a:p>
          <a:p>
            <a:pPr indent="-482600" lvl="0" marL="457200" marR="0" rtl="0" algn="l">
              <a:lnSpc>
                <a:spcPct val="100000"/>
              </a:lnSpc>
              <a:spcBef>
                <a:spcPts val="0"/>
              </a:spcBef>
              <a:spcAft>
                <a:spcPts val="0"/>
              </a:spcAft>
              <a:buSzPts val="5000"/>
              <a:buFont typeface="Montserrat"/>
              <a:buChar char="•"/>
            </a:pPr>
            <a:r>
              <a:rPr lang="en-US" sz="5000">
                <a:latin typeface="Montserrat"/>
                <a:ea typeface="Montserrat"/>
                <a:cs typeface="Montserrat"/>
                <a:sym typeface="Montserrat"/>
              </a:rPr>
              <a:t>Over ½ Pop. Follows </a:t>
            </a:r>
            <a:endParaRPr sz="5000">
              <a:latin typeface="Montserrat"/>
              <a:ea typeface="Montserrat"/>
              <a:cs typeface="Montserrat"/>
              <a:sym typeface="Montserrat"/>
            </a:endParaRPr>
          </a:p>
          <a:p>
            <a:pPr indent="-482600" lvl="0" marL="457200" marR="0" rtl="0" algn="l">
              <a:lnSpc>
                <a:spcPct val="100000"/>
              </a:lnSpc>
              <a:spcBef>
                <a:spcPts val="0"/>
              </a:spcBef>
              <a:spcAft>
                <a:spcPts val="0"/>
              </a:spcAft>
              <a:buSzPts val="5000"/>
              <a:buFont typeface="Montserrat"/>
              <a:buChar char="•"/>
            </a:pPr>
            <a:r>
              <a:rPr lang="en-US" sz="5000">
                <a:latin typeface="Montserrat"/>
                <a:ea typeface="Montserrat"/>
                <a:cs typeface="Montserrat"/>
                <a:sym typeface="Montserrat"/>
              </a:rPr>
              <a:t>49% Rely On For Purchase Decisions</a:t>
            </a:r>
            <a:endParaRPr sz="5000">
              <a:latin typeface="Montserrat"/>
              <a:ea typeface="Montserrat"/>
              <a:cs typeface="Montserrat"/>
              <a:sym typeface="Montserrat"/>
            </a:endParaRPr>
          </a:p>
        </p:txBody>
      </p:sp>
      <p:sp>
        <p:nvSpPr>
          <p:cNvPr id="461" name="Google Shape;461;p6"/>
          <p:cNvSpPr txBox="1"/>
          <p:nvPr/>
        </p:nvSpPr>
        <p:spPr>
          <a:xfrm>
            <a:off x="23394023" y="12984261"/>
            <a:ext cx="660350"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Montserrat"/>
                <a:ea typeface="Montserrat"/>
                <a:cs typeface="Montserrat"/>
                <a:sym typeface="Montserrat"/>
              </a:rPr>
              <a:t>10</a:t>
            </a:r>
            <a:endParaRPr b="0" i="0" sz="1400" u="none" cap="none" strike="noStrike">
              <a:solidFill>
                <a:srgbClr val="000000"/>
              </a:solidFill>
              <a:latin typeface="Arial"/>
              <a:ea typeface="Arial"/>
              <a:cs typeface="Arial"/>
              <a:sym typeface="Arial"/>
            </a:endParaRPr>
          </a:p>
        </p:txBody>
      </p:sp>
      <p:pic>
        <p:nvPicPr>
          <p:cNvPr id="462" name="Google Shape;462;p6"/>
          <p:cNvPicPr preferRelativeResize="0"/>
          <p:nvPr>
            <p:ph idx="3" type="pic"/>
          </p:nvPr>
        </p:nvPicPr>
        <p:blipFill rotWithShape="1">
          <a:blip r:embed="rId3">
            <a:alphaModFix/>
          </a:blip>
          <a:srcRect b="652" l="0" r="0" t="654"/>
          <a:stretch/>
        </p:blipFill>
        <p:spPr>
          <a:xfrm>
            <a:off x="7129218" y="15119014"/>
            <a:ext cx="5866270" cy="4853788"/>
          </a:xfrm>
          <a:prstGeom prst="rect">
            <a:avLst/>
          </a:prstGeom>
          <a:noFill/>
          <a:ln>
            <a:noFill/>
          </a:ln>
        </p:spPr>
      </p:pic>
      <p:pic>
        <p:nvPicPr>
          <p:cNvPr id="463" name="Google Shape;463;p6"/>
          <p:cNvPicPr preferRelativeResize="0"/>
          <p:nvPr>
            <p:ph idx="8" type="pic"/>
          </p:nvPr>
        </p:nvPicPr>
        <p:blipFill rotWithShape="1">
          <a:blip r:embed="rId4">
            <a:alphaModFix/>
          </a:blip>
          <a:srcRect b="652" l="0" r="0" t="654"/>
          <a:stretch/>
        </p:blipFill>
        <p:spPr>
          <a:xfrm>
            <a:off x="631457" y="-6228228"/>
            <a:ext cx="5866270" cy="4853788"/>
          </a:xfrm>
          <a:prstGeom prst="rect">
            <a:avLst/>
          </a:prstGeom>
          <a:noFill/>
          <a:ln>
            <a:noFill/>
          </a:ln>
        </p:spPr>
      </p:pic>
      <p:cxnSp>
        <p:nvCxnSpPr>
          <p:cNvPr id="464" name="Google Shape;464;p6"/>
          <p:cNvCxnSpPr/>
          <p:nvPr/>
        </p:nvCxnSpPr>
        <p:spPr>
          <a:xfrm flipH="1" rot="10800000">
            <a:off x="17121775" y="4406025"/>
            <a:ext cx="7262100" cy="81000"/>
          </a:xfrm>
          <a:prstGeom prst="straightConnector1">
            <a:avLst/>
          </a:prstGeom>
          <a:noFill/>
          <a:ln cap="rnd" cmpd="sng" w="101600">
            <a:solidFill>
              <a:schemeClr val="accent4"/>
            </a:solidFill>
            <a:prstDash val="solid"/>
            <a:round/>
            <a:headEnd len="sm" w="sm" type="none"/>
            <a:tailEnd len="sm" w="sm" type="none"/>
          </a:ln>
        </p:spPr>
      </p:cxnSp>
      <p:cxnSp>
        <p:nvCxnSpPr>
          <p:cNvPr id="465" name="Google Shape;465;p6"/>
          <p:cNvCxnSpPr/>
          <p:nvPr/>
        </p:nvCxnSpPr>
        <p:spPr>
          <a:xfrm flipH="1" rot="10800000">
            <a:off x="17121775" y="1171800"/>
            <a:ext cx="7262100" cy="81000"/>
          </a:xfrm>
          <a:prstGeom prst="straightConnector1">
            <a:avLst/>
          </a:prstGeom>
          <a:noFill/>
          <a:ln cap="rnd" cmpd="sng" w="101600">
            <a:solidFill>
              <a:schemeClr val="accent4"/>
            </a:solidFill>
            <a:prstDash val="solid"/>
            <a:round/>
            <a:headEnd len="sm" w="sm" type="none"/>
            <a:tailEnd len="sm" w="sm" type="none"/>
          </a:ln>
        </p:spPr>
      </p:cxnSp>
      <p:sp>
        <p:nvSpPr>
          <p:cNvPr id="466" name="Google Shape;466;p6"/>
          <p:cNvSpPr txBox="1"/>
          <p:nvPr/>
        </p:nvSpPr>
        <p:spPr>
          <a:xfrm>
            <a:off x="14939421" y="12430142"/>
            <a:ext cx="84546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E2128"/>
                </a:solidFill>
                <a:latin typeface="Montserrat"/>
                <a:ea typeface="Montserrat"/>
                <a:cs typeface="Montserrat"/>
                <a:sym typeface="Montserrat"/>
              </a:rPr>
              <a:t>Source </a:t>
            </a:r>
            <a:r>
              <a:rPr b="1" lang="en-US" sz="3000">
                <a:latin typeface="Montserrat"/>
                <a:ea typeface="Montserrat"/>
                <a:cs typeface="Montserrat"/>
                <a:sym typeface="Montserrat"/>
              </a:rPr>
              <a:t>Hubspot + SproutSocial</a:t>
            </a:r>
            <a:endParaRPr b="1" sz="3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rgbClr val="1E2128"/>
              </a:solidFill>
              <a:latin typeface="Montserrat"/>
              <a:ea typeface="Montserrat"/>
              <a:cs typeface="Montserrat"/>
              <a:sym typeface="Montserrat"/>
            </a:endParaRPr>
          </a:p>
        </p:txBody>
      </p:sp>
      <p:pic>
        <p:nvPicPr>
          <p:cNvPr id="467" name="Google Shape;467;p6"/>
          <p:cNvPicPr preferRelativeResize="0"/>
          <p:nvPr/>
        </p:nvPicPr>
        <p:blipFill rotWithShape="1">
          <a:blip r:embed="rId5">
            <a:alphaModFix/>
          </a:blip>
          <a:srcRect b="0" l="18320" r="0" t="0"/>
          <a:stretch/>
        </p:blipFill>
        <p:spPr>
          <a:xfrm>
            <a:off x="631451" y="1119625"/>
            <a:ext cx="14307974" cy="11864624"/>
          </a:xfrm>
          <a:prstGeom prst="rect">
            <a:avLst/>
          </a:prstGeom>
          <a:noFill/>
          <a:ln>
            <a:noFill/>
          </a:ln>
        </p:spPr>
      </p:pic>
      <p:sp>
        <p:nvSpPr>
          <p:cNvPr id="468" name="Google Shape;468;p6"/>
          <p:cNvSpPr txBox="1"/>
          <p:nvPr/>
        </p:nvSpPr>
        <p:spPr>
          <a:xfrm>
            <a:off x="11627775" y="1552800"/>
            <a:ext cx="12426600" cy="3752400"/>
          </a:xfrm>
          <a:prstGeom prst="rect">
            <a:avLst/>
          </a:prstGeom>
          <a:noFill/>
          <a:ln>
            <a:noFill/>
          </a:ln>
        </p:spPr>
        <p:txBody>
          <a:bodyPr anchorCtr="0" anchor="t" bIns="0" lIns="0" spcFirstLastPara="1" rIns="0" wrap="square" tIns="0">
            <a:noAutofit/>
          </a:bodyPr>
          <a:lstStyle/>
          <a:p>
            <a:pPr indent="0" lvl="0" marL="0" rtl="0" algn="r">
              <a:lnSpc>
                <a:spcPct val="115000"/>
              </a:lnSpc>
              <a:spcBef>
                <a:spcPts val="0"/>
              </a:spcBef>
              <a:spcAft>
                <a:spcPts val="0"/>
              </a:spcAft>
              <a:buNone/>
            </a:pPr>
            <a:r>
              <a:rPr b="1" lang="en-US" sz="1200">
                <a:latin typeface="Calibri"/>
                <a:ea typeface="Calibri"/>
                <a:cs typeface="Calibri"/>
                <a:sym typeface="Calibri"/>
              </a:rPr>
              <a:t> </a:t>
            </a:r>
            <a:r>
              <a:rPr b="1" lang="en-US" sz="8000">
                <a:latin typeface="Montserrat"/>
                <a:ea typeface="Montserrat"/>
                <a:cs typeface="Montserrat"/>
                <a:sym typeface="Montserrat"/>
              </a:rPr>
              <a:t>Influencer Marketing Statistics</a:t>
            </a:r>
            <a:endParaRPr b="1" i="0" sz="8000" u="none" cap="none" strike="noStrike">
              <a:solidFill>
                <a:schemeClr val="dk1"/>
              </a:solidFill>
              <a:latin typeface="Montserrat"/>
              <a:ea typeface="Montserrat"/>
              <a:cs typeface="Montserrat"/>
              <a:sym typeface="Montserrat"/>
            </a:endParaRPr>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
                                  </p:stCondLst>
                                  <p:childTnLst>
                                    <p:set>
                                      <p:cBhvr>
                                        <p:cTn dur="1" fill="hold">
                                          <p:stCondLst>
                                            <p:cond delay="0"/>
                                          </p:stCondLst>
                                        </p:cTn>
                                        <p:tgtEl>
                                          <p:spTgt spid="460"/>
                                        </p:tgtEl>
                                        <p:attrNameLst>
                                          <p:attrName>style.visibility</p:attrName>
                                        </p:attrNameLst>
                                      </p:cBhvr>
                                      <p:to>
                                        <p:strVal val="visible"/>
                                      </p:to>
                                    </p:set>
                                    <p:animEffect filter="fade" transition="in">
                                      <p:cBhvr>
                                        <p:cTn dur="750"/>
                                        <p:tgtEl>
                                          <p:spTgt spid="460"/>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750"/>
                                        <p:tgtEl>
                                          <p:spTgt spid="4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cxnSp>
        <p:nvCxnSpPr>
          <p:cNvPr id="474" name="Google Shape;474;g8822156985_0_18"/>
          <p:cNvCxnSpPr/>
          <p:nvPr/>
        </p:nvCxnSpPr>
        <p:spPr>
          <a:xfrm>
            <a:off x="12191960" y="12201621"/>
            <a:ext cx="0" cy="1539900"/>
          </a:xfrm>
          <a:prstGeom prst="straightConnector1">
            <a:avLst/>
          </a:prstGeom>
          <a:noFill/>
          <a:ln cap="rnd" cmpd="sng" w="84050">
            <a:solidFill>
              <a:schemeClr val="dk2"/>
            </a:solidFill>
            <a:prstDash val="solid"/>
            <a:round/>
            <a:headEnd len="sm" w="sm" type="none"/>
            <a:tailEnd len="sm" w="sm" type="none"/>
          </a:ln>
        </p:spPr>
      </p:cxnSp>
      <p:sp>
        <p:nvSpPr>
          <p:cNvPr id="475" name="Google Shape;475;g8822156985_0_18"/>
          <p:cNvSpPr/>
          <p:nvPr/>
        </p:nvSpPr>
        <p:spPr>
          <a:xfrm>
            <a:off x="16693895" y="-241300"/>
            <a:ext cx="3571392" cy="8494572"/>
          </a:xfrm>
          <a:custGeom>
            <a:rect b="b" l="l" r="r" t="t"/>
            <a:pathLst>
              <a:path extrusionOk="0" h="8494572" w="3571392">
                <a:moveTo>
                  <a:pt x="3450577" y="0"/>
                </a:moveTo>
                <a:lnTo>
                  <a:pt x="1088656" y="3467938"/>
                </a:lnTo>
                <a:cubicBezTo>
                  <a:pt x="1009307" y="3584460"/>
                  <a:pt x="1039431" y="3743261"/>
                  <a:pt x="1155953" y="3822623"/>
                </a:cubicBezTo>
                <a:lnTo>
                  <a:pt x="2888068" y="5002301"/>
                </a:lnTo>
                <a:cubicBezTo>
                  <a:pt x="3333813" y="5305882"/>
                  <a:pt x="3571392" y="5722683"/>
                  <a:pt x="3539896" y="6145809"/>
                </a:cubicBezTo>
                <a:cubicBezTo>
                  <a:pt x="3508400" y="6568935"/>
                  <a:pt x="3211715" y="6945947"/>
                  <a:pt x="2725915" y="7180186"/>
                </a:cubicBezTo>
                <a:lnTo>
                  <a:pt x="0" y="8494572"/>
                </a:lnTo>
              </a:path>
            </a:pathLst>
          </a:custGeom>
          <a:noFill/>
          <a:ln cap="rnd" cmpd="sng" w="1016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76" name="Google Shape;476;g8822156985_0_18"/>
          <p:cNvSpPr/>
          <p:nvPr/>
        </p:nvSpPr>
        <p:spPr>
          <a:xfrm>
            <a:off x="2470581" y="7771339"/>
            <a:ext cx="6334480" cy="6122987"/>
          </a:xfrm>
          <a:custGeom>
            <a:rect b="b" l="l" r="r" t="t"/>
            <a:pathLst>
              <a:path extrusionOk="0" h="6122987" w="6334480">
                <a:moveTo>
                  <a:pt x="0" y="6122987"/>
                </a:moveTo>
                <a:lnTo>
                  <a:pt x="1720011" y="4527677"/>
                </a:lnTo>
                <a:cubicBezTo>
                  <a:pt x="1823377" y="4431804"/>
                  <a:pt x="1829460" y="4270286"/>
                  <a:pt x="1733575" y="4166920"/>
                </a:cubicBezTo>
                <a:lnTo>
                  <a:pt x="642594" y="2990659"/>
                </a:lnTo>
                <a:cubicBezTo>
                  <a:pt x="325450" y="2648737"/>
                  <a:pt x="206552" y="2248573"/>
                  <a:pt x="316382" y="1892795"/>
                </a:cubicBezTo>
                <a:cubicBezTo>
                  <a:pt x="426199" y="1537017"/>
                  <a:pt x="749960" y="1273492"/>
                  <a:pt x="1204633" y="1169809"/>
                </a:cubicBezTo>
                <a:lnTo>
                  <a:pt x="6334480" y="0"/>
                </a:lnTo>
              </a:path>
            </a:pathLst>
          </a:custGeom>
          <a:noFill/>
          <a:ln cap="rnd" cmpd="sng" w="1016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77" name="Google Shape;477;g8822156985_0_18"/>
          <p:cNvSpPr/>
          <p:nvPr/>
        </p:nvSpPr>
        <p:spPr>
          <a:xfrm>
            <a:off x="4444425" y="2526729"/>
            <a:ext cx="805052" cy="870381"/>
          </a:xfrm>
          <a:custGeom>
            <a:rect b="b" l="l" r="r" t="t"/>
            <a:pathLst>
              <a:path extrusionOk="0" h="870381" w="805052">
                <a:moveTo>
                  <a:pt x="720267" y="109905"/>
                </a:moveTo>
                <a:cubicBezTo>
                  <a:pt x="710501" y="26987"/>
                  <a:pt x="647763" y="0"/>
                  <a:pt x="580834" y="49910"/>
                </a:cubicBezTo>
                <a:lnTo>
                  <a:pt x="66928" y="433235"/>
                </a:lnTo>
                <a:cubicBezTo>
                  <a:pt x="0" y="483158"/>
                  <a:pt x="8000" y="550989"/>
                  <a:pt x="84683" y="583984"/>
                </a:cubicBezTo>
                <a:lnTo>
                  <a:pt x="673608" y="837387"/>
                </a:lnTo>
                <a:cubicBezTo>
                  <a:pt x="750303" y="870381"/>
                  <a:pt x="805052" y="829538"/>
                  <a:pt x="795286" y="746632"/>
                </a:cubicBezTo>
                <a:lnTo>
                  <a:pt x="720267" y="109905"/>
                </a:lnTo>
                <a:close/>
              </a:path>
            </a:pathLst>
          </a:custGeom>
          <a:noFill/>
          <a:ln cap="rnd" cmpd="sng" w="1016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78" name="Google Shape;478;g8822156985_0_18"/>
          <p:cNvSpPr/>
          <p:nvPr/>
        </p:nvSpPr>
        <p:spPr>
          <a:xfrm>
            <a:off x="12134404" y="980635"/>
            <a:ext cx="7925866" cy="8774849"/>
          </a:xfrm>
          <a:custGeom>
            <a:rect b="b" l="l" r="r" t="t"/>
            <a:pathLst>
              <a:path extrusionOk="0" h="8774849" w="7925866">
                <a:moveTo>
                  <a:pt x="7233081" y="4095267"/>
                </a:moveTo>
                <a:lnTo>
                  <a:pt x="1912861" y="471830"/>
                </a:lnTo>
                <a:cubicBezTo>
                  <a:pt x="1220088" y="0"/>
                  <a:pt x="602335" y="297853"/>
                  <a:pt x="540118" y="1133741"/>
                </a:cubicBezTo>
                <a:lnTo>
                  <a:pt x="62229" y="7552918"/>
                </a:lnTo>
                <a:cubicBezTo>
                  <a:pt x="0" y="8388807"/>
                  <a:pt x="566826" y="8774849"/>
                  <a:pt x="1321828" y="8410790"/>
                </a:cubicBezTo>
                <a:lnTo>
                  <a:pt x="7119937" y="5615063"/>
                </a:lnTo>
                <a:cubicBezTo>
                  <a:pt x="7874952" y="5251018"/>
                  <a:pt x="7925866" y="4567110"/>
                  <a:pt x="7233081" y="4095267"/>
                </a:cubicBezTo>
                <a:close/>
                <a:moveTo>
                  <a:pt x="1402422" y="6657200"/>
                </a:moveTo>
                <a:lnTo>
                  <a:pt x="1732889" y="2218016"/>
                </a:lnTo>
                <a:cubicBezTo>
                  <a:pt x="1743367" y="2077504"/>
                  <a:pt x="1902015" y="2001011"/>
                  <a:pt x="2018474" y="2080323"/>
                </a:cubicBezTo>
                <a:lnTo>
                  <a:pt x="5697677" y="4586122"/>
                </a:lnTo>
                <a:cubicBezTo>
                  <a:pt x="5814136" y="4665446"/>
                  <a:pt x="5801067" y="4841087"/>
                  <a:pt x="5674144" y="4902276"/>
                </a:cubicBezTo>
                <a:lnTo>
                  <a:pt x="1664461" y="6835660"/>
                </a:lnTo>
                <a:cubicBezTo>
                  <a:pt x="1537538" y="6896861"/>
                  <a:pt x="1391970" y="6797713"/>
                  <a:pt x="1402422" y="665720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79" name="Google Shape;479;g8822156985_0_18"/>
          <p:cNvSpPr/>
          <p:nvPr/>
        </p:nvSpPr>
        <p:spPr>
          <a:xfrm>
            <a:off x="2926605" y="7990476"/>
            <a:ext cx="7012368" cy="6872439"/>
          </a:xfrm>
          <a:custGeom>
            <a:rect b="b" l="l" r="r" t="t"/>
            <a:pathLst>
              <a:path extrusionOk="0" h="6872439" w="7012368">
                <a:moveTo>
                  <a:pt x="6810286" y="1065669"/>
                </a:moveTo>
                <a:cubicBezTo>
                  <a:pt x="7012368" y="411010"/>
                  <a:pt x="6631165" y="0"/>
                  <a:pt x="5963158" y="152336"/>
                </a:cubicBezTo>
                <a:lnTo>
                  <a:pt x="833323" y="1322133"/>
                </a:lnTo>
                <a:cubicBezTo>
                  <a:pt x="165328" y="1474457"/>
                  <a:pt x="0" y="2010092"/>
                  <a:pt x="465912" y="2512428"/>
                </a:cubicBezTo>
                <a:lnTo>
                  <a:pt x="4043908" y="6370104"/>
                </a:lnTo>
                <a:cubicBezTo>
                  <a:pt x="4509820" y="6872439"/>
                  <a:pt x="5056365" y="6747802"/>
                  <a:pt x="5258447" y="609314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80" name="Google Shape;480;g8822156985_0_18"/>
          <p:cNvSpPr/>
          <p:nvPr/>
        </p:nvSpPr>
        <p:spPr>
          <a:xfrm>
            <a:off x="7346885" y="3862277"/>
            <a:ext cx="9690150" cy="5991440"/>
          </a:xfrm>
          <a:custGeom>
            <a:rect b="b" l="l" r="r" t="t"/>
            <a:pathLst>
              <a:path extrusionOk="0" h="5991440" w="9690150">
                <a:moveTo>
                  <a:pt x="0" y="254000"/>
                </a:moveTo>
                <a:cubicBezTo>
                  <a:pt x="0" y="114300"/>
                  <a:pt x="114300" y="0"/>
                  <a:pt x="254000" y="0"/>
                </a:cubicBezTo>
                <a:lnTo>
                  <a:pt x="9436150" y="0"/>
                </a:lnTo>
                <a:cubicBezTo>
                  <a:pt x="9575850" y="0"/>
                  <a:pt x="9690150" y="114300"/>
                  <a:pt x="9690150" y="254000"/>
                </a:cubicBezTo>
                <a:lnTo>
                  <a:pt x="9690150" y="5737440"/>
                </a:lnTo>
                <a:cubicBezTo>
                  <a:pt x="9690150" y="5877140"/>
                  <a:pt x="9575850" y="5991440"/>
                  <a:pt x="9436150" y="5991440"/>
                </a:cubicBezTo>
                <a:lnTo>
                  <a:pt x="254000" y="5991440"/>
                </a:lnTo>
                <a:cubicBezTo>
                  <a:pt x="114300" y="5991440"/>
                  <a:pt x="0" y="5877140"/>
                  <a:pt x="0" y="5737440"/>
                </a:cubicBezTo>
                <a:close/>
              </a:path>
            </a:pathLst>
          </a:custGeom>
          <a:solidFill>
            <a:srgbClr val="FFFFFF"/>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81" name="Google Shape;481;g8822156985_0_18"/>
          <p:cNvSpPr txBox="1"/>
          <p:nvPr/>
        </p:nvSpPr>
        <p:spPr>
          <a:xfrm>
            <a:off x="6163525" y="2209225"/>
            <a:ext cx="12471600" cy="1016100"/>
          </a:xfrm>
          <a:prstGeom prst="rect">
            <a:avLst/>
          </a:prstGeom>
          <a:noFill/>
          <a:ln>
            <a:noFill/>
          </a:ln>
        </p:spPr>
        <p:txBody>
          <a:bodyPr anchorCtr="0" anchor="t" bIns="0" lIns="0" spcFirstLastPara="1" rIns="0" wrap="square" tIns="0">
            <a:noAutofit/>
          </a:bodyPr>
          <a:lstStyle/>
          <a:p>
            <a:pPr indent="0" lvl="0" marL="0" marR="0" rtl="0" algn="ctr">
              <a:lnSpc>
                <a:spcPct val="80000"/>
              </a:lnSpc>
              <a:spcBef>
                <a:spcPts val="0"/>
              </a:spcBef>
              <a:spcAft>
                <a:spcPts val="0"/>
              </a:spcAft>
              <a:buClr>
                <a:srgbClr val="000000"/>
              </a:buClr>
              <a:buSzPts val="9800"/>
              <a:buFont typeface="Arial"/>
              <a:buNone/>
            </a:pPr>
            <a:r>
              <a:rPr b="1" lang="en-US" sz="8000">
                <a:solidFill>
                  <a:schemeClr val="dk1"/>
                </a:solidFill>
                <a:latin typeface="Montserrat"/>
                <a:ea typeface="Montserrat"/>
                <a:cs typeface="Montserrat"/>
                <a:sym typeface="Montserrat"/>
              </a:rPr>
              <a:t>Who Are Influencers?</a:t>
            </a:r>
            <a:endParaRPr b="1" i="0" sz="8000" u="none" cap="none" strike="noStrike">
              <a:solidFill>
                <a:schemeClr val="dk1"/>
              </a:solidFill>
              <a:latin typeface="Montserrat"/>
              <a:ea typeface="Montserrat"/>
              <a:cs typeface="Montserrat"/>
              <a:sym typeface="Montserrat"/>
            </a:endParaRPr>
          </a:p>
        </p:txBody>
      </p:sp>
      <p:sp>
        <p:nvSpPr>
          <p:cNvPr id="482" name="Google Shape;482;g8822156985_0_18"/>
          <p:cNvSpPr/>
          <p:nvPr/>
        </p:nvSpPr>
        <p:spPr>
          <a:xfrm>
            <a:off x="20569995" y="10924880"/>
            <a:ext cx="876376" cy="762533"/>
          </a:xfrm>
          <a:custGeom>
            <a:rect b="b" l="l" r="r" t="t"/>
            <a:pathLst>
              <a:path extrusionOk="0" h="762533" w="876376">
                <a:moveTo>
                  <a:pt x="118109" y="685"/>
                </a:moveTo>
                <a:cubicBezTo>
                  <a:pt x="34632" y="0"/>
                  <a:pt x="0" y="58877"/>
                  <a:pt x="41148" y="131521"/>
                </a:cubicBezTo>
                <a:lnTo>
                  <a:pt x="357174" y="689343"/>
                </a:lnTo>
                <a:cubicBezTo>
                  <a:pt x="398322" y="761987"/>
                  <a:pt x="466636" y="762533"/>
                  <a:pt x="508965" y="690575"/>
                </a:cubicBezTo>
                <a:lnTo>
                  <a:pt x="834047" y="137972"/>
                </a:lnTo>
                <a:cubicBezTo>
                  <a:pt x="876376" y="66014"/>
                  <a:pt x="842708" y="6591"/>
                  <a:pt x="759218" y="5905"/>
                </a:cubicBezTo>
                <a:lnTo>
                  <a:pt x="118109" y="685"/>
                </a:lnTo>
                <a:close/>
              </a:path>
            </a:pathLst>
          </a:custGeom>
          <a:noFill/>
          <a:ln cap="rnd" cmpd="sng" w="1016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83" name="Google Shape;483;g8822156985_0_18"/>
          <p:cNvSpPr txBox="1"/>
          <p:nvPr/>
        </p:nvSpPr>
        <p:spPr>
          <a:xfrm>
            <a:off x="23409648" y="12984262"/>
            <a:ext cx="618300"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Montserrat"/>
                <a:ea typeface="Montserrat"/>
                <a:cs typeface="Montserrat"/>
                <a:sym typeface="Montserrat"/>
              </a:rPr>
              <a:t>03 </a:t>
            </a:r>
            <a:endParaRPr b="0" i="0" sz="1400" u="none" cap="none" strike="noStrike">
              <a:solidFill>
                <a:srgbClr val="000000"/>
              </a:solidFill>
              <a:latin typeface="Arial"/>
              <a:ea typeface="Arial"/>
              <a:cs typeface="Arial"/>
              <a:sym typeface="Arial"/>
            </a:endParaRPr>
          </a:p>
        </p:txBody>
      </p:sp>
      <p:sp>
        <p:nvSpPr>
          <p:cNvPr id="484" name="Google Shape;484;g8822156985_0_18"/>
          <p:cNvSpPr/>
          <p:nvPr/>
        </p:nvSpPr>
        <p:spPr>
          <a:xfrm>
            <a:off x="7346885" y="8111078"/>
            <a:ext cx="2444168" cy="1746219"/>
          </a:xfrm>
          <a:custGeom>
            <a:rect b="b" l="l" r="r" t="t"/>
            <a:pathLst>
              <a:path extrusionOk="0" h="1746219" w="2444168">
                <a:moveTo>
                  <a:pt x="1779358" y="392"/>
                </a:moveTo>
                <a:cubicBezTo>
                  <a:pt x="2297072" y="-14041"/>
                  <a:pt x="2566828" y="372241"/>
                  <a:pt x="2390006" y="945068"/>
                </a:cubicBezTo>
                <a:lnTo>
                  <a:pt x="2142713" y="1746219"/>
                </a:lnTo>
                <a:lnTo>
                  <a:pt x="254000" y="1746219"/>
                </a:lnTo>
                <a:cubicBezTo>
                  <a:pt x="114300" y="1746219"/>
                  <a:pt x="0" y="1631919"/>
                  <a:pt x="0" y="1492219"/>
                </a:cubicBezTo>
                <a:lnTo>
                  <a:pt x="0" y="383570"/>
                </a:lnTo>
                <a:lnTo>
                  <a:pt x="1542878" y="31735"/>
                </a:lnTo>
                <a:cubicBezTo>
                  <a:pt x="1626379" y="12693"/>
                  <a:pt x="1705398" y="2454"/>
                  <a:pt x="1779358" y="392"/>
                </a:cubicBezTo>
                <a:close/>
              </a:path>
            </a:pathLst>
          </a:custGeom>
          <a:solidFill>
            <a:schemeClr val="accent1"/>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85" name="Google Shape;485;g8822156985_0_18"/>
          <p:cNvSpPr/>
          <p:nvPr/>
        </p:nvSpPr>
        <p:spPr>
          <a:xfrm>
            <a:off x="15329434" y="3862277"/>
            <a:ext cx="1707603" cy="1163000"/>
          </a:xfrm>
          <a:custGeom>
            <a:rect b="b" l="l" r="r" t="t"/>
            <a:pathLst>
              <a:path extrusionOk="0" h="1163000" w="1707603">
                <a:moveTo>
                  <a:pt x="0" y="0"/>
                </a:moveTo>
                <a:lnTo>
                  <a:pt x="1453603" y="0"/>
                </a:lnTo>
                <a:cubicBezTo>
                  <a:pt x="1593303" y="0"/>
                  <a:pt x="1707603" y="114300"/>
                  <a:pt x="1707603" y="254000"/>
                </a:cubicBezTo>
                <a:lnTo>
                  <a:pt x="1707603" y="116300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86" name="Google Shape;486;g8822156985_0_18"/>
          <p:cNvSpPr txBox="1"/>
          <p:nvPr/>
        </p:nvSpPr>
        <p:spPr>
          <a:xfrm>
            <a:off x="7150350" y="4038500"/>
            <a:ext cx="10083300" cy="5991300"/>
          </a:xfrm>
          <a:prstGeom prst="rect">
            <a:avLst/>
          </a:prstGeom>
          <a:noFill/>
          <a:ln>
            <a:noFill/>
          </a:ln>
        </p:spPr>
        <p:txBody>
          <a:bodyPr anchorCtr="0" anchor="t" bIns="0" lIns="0" spcFirstLastPara="1" rIns="0" wrap="square" tIns="0">
            <a:noAutofit/>
          </a:bodyPr>
          <a:lstStyle/>
          <a:p>
            <a:pPr indent="0" lvl="0" marL="457200" rtl="0" algn="l">
              <a:lnSpc>
                <a:spcPct val="115000"/>
              </a:lnSpc>
              <a:spcBef>
                <a:spcPts val="0"/>
              </a:spcBef>
              <a:spcAft>
                <a:spcPts val="0"/>
              </a:spcAft>
              <a:buNone/>
            </a:pPr>
            <a:r>
              <a:rPr lang="en-US" sz="4000">
                <a:latin typeface="Montserrat"/>
                <a:ea typeface="Montserrat"/>
                <a:cs typeface="Montserrat"/>
                <a:sym typeface="Montserrat"/>
              </a:rPr>
              <a:t>Influencers have a highly engaged audience on social media, so access to them serves as a powerful marketing tool to boost qualified </a:t>
            </a:r>
            <a:r>
              <a:rPr lang="en-US" sz="4000">
                <a:latin typeface="Montserrat"/>
                <a:ea typeface="Montserrat"/>
                <a:cs typeface="Montserrat"/>
                <a:sym typeface="Montserrat"/>
                <a:extLst>
                  <a:ext uri="http://customooxmlschemas.google.com/">
                    <go:slidesCustomData xmlns:go="http://customooxmlschemas.google.com/" textRoundtripDataId="2"/>
                  </a:ext>
                </a:extLst>
              </a:rPr>
              <a:t>traffic</a:t>
            </a:r>
            <a:r>
              <a:rPr lang="en-US" sz="4000">
                <a:latin typeface="Montserrat"/>
                <a:ea typeface="Montserrat"/>
                <a:cs typeface="Montserrat"/>
                <a:sym typeface="Montserrat"/>
              </a:rPr>
              <a:t> to your website. Influencers can help guide your audience to making a buying decision—their advice means a lot to their followers.</a:t>
            </a:r>
            <a:endParaRPr sz="4000">
              <a:solidFill>
                <a:schemeClr val="dk1"/>
              </a:solidFill>
              <a:latin typeface="Montserrat"/>
              <a:ea typeface="Montserrat"/>
              <a:cs typeface="Montserrat"/>
              <a:sym typeface="Montserrat"/>
            </a:endParaRPr>
          </a:p>
        </p:txBody>
      </p:sp>
      <p:sp>
        <p:nvSpPr>
          <p:cNvPr id="487" name="Google Shape;487;g8822156985_0_18"/>
          <p:cNvSpPr txBox="1"/>
          <p:nvPr/>
        </p:nvSpPr>
        <p:spPr>
          <a:xfrm>
            <a:off x="7929621" y="12700667"/>
            <a:ext cx="84546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E2128"/>
                </a:solidFill>
                <a:latin typeface="Montserrat"/>
                <a:ea typeface="Montserrat"/>
                <a:cs typeface="Montserrat"/>
                <a:sym typeface="Montserrat"/>
              </a:rPr>
              <a:t>Source </a:t>
            </a:r>
            <a:r>
              <a:rPr b="1" lang="en-US" sz="3000">
                <a:latin typeface="Montserrat"/>
                <a:ea typeface="Montserrat"/>
                <a:cs typeface="Montserrat"/>
                <a:sym typeface="Montserrat"/>
              </a:rPr>
              <a:t>Hubspot + SproutSocial</a:t>
            </a:r>
            <a:endParaRPr b="1" sz="3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rgbClr val="1E2128"/>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sp>
        <p:nvSpPr>
          <p:cNvPr id="492" name="Google Shape;492;p8"/>
          <p:cNvSpPr/>
          <p:nvPr/>
        </p:nvSpPr>
        <p:spPr>
          <a:xfrm>
            <a:off x="12157202" y="76200"/>
            <a:ext cx="12226800" cy="13716000"/>
          </a:xfrm>
          <a:prstGeom prst="rect">
            <a:avLst/>
          </a:prstGeom>
          <a:solidFill>
            <a:schemeClr val="dk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93" name="Google Shape;493;p8"/>
          <p:cNvSpPr/>
          <p:nvPr/>
        </p:nvSpPr>
        <p:spPr>
          <a:xfrm>
            <a:off x="10706642" y="8404275"/>
            <a:ext cx="2900552" cy="2900540"/>
          </a:xfrm>
          <a:custGeom>
            <a:rect b="b" l="l" r="r" t="t"/>
            <a:pathLst>
              <a:path extrusionOk="0" h="2900540" w="2900552">
                <a:moveTo>
                  <a:pt x="0" y="1450263"/>
                </a:moveTo>
                <a:cubicBezTo>
                  <a:pt x="0" y="649300"/>
                  <a:pt x="649300" y="0"/>
                  <a:pt x="1450276" y="0"/>
                </a:cubicBezTo>
                <a:cubicBezTo>
                  <a:pt x="2251278" y="0"/>
                  <a:pt x="2900552" y="649300"/>
                  <a:pt x="2900552" y="1450263"/>
                </a:cubicBezTo>
                <a:cubicBezTo>
                  <a:pt x="2900552" y="2251252"/>
                  <a:pt x="2251278" y="2900540"/>
                  <a:pt x="1450276" y="2900540"/>
                </a:cubicBezTo>
                <a:cubicBezTo>
                  <a:pt x="649300" y="2900540"/>
                  <a:pt x="0" y="2251252"/>
                  <a:pt x="0" y="1450263"/>
                </a:cubicBezTo>
                <a:close/>
              </a:path>
            </a:pathLst>
          </a:custGeom>
          <a:solidFill>
            <a:schemeClr val="accent3"/>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494" name="Google Shape;494;p8"/>
          <p:cNvSpPr/>
          <p:nvPr/>
        </p:nvSpPr>
        <p:spPr>
          <a:xfrm>
            <a:off x="10642492" y="3102232"/>
            <a:ext cx="2900552" cy="2900540"/>
          </a:xfrm>
          <a:custGeom>
            <a:rect b="b" l="l" r="r" t="t"/>
            <a:pathLst>
              <a:path extrusionOk="0" h="2900540" w="2900552">
                <a:moveTo>
                  <a:pt x="0" y="1450263"/>
                </a:moveTo>
                <a:cubicBezTo>
                  <a:pt x="0" y="649300"/>
                  <a:pt x="649300" y="0"/>
                  <a:pt x="1450276" y="0"/>
                </a:cubicBezTo>
                <a:cubicBezTo>
                  <a:pt x="2251278" y="0"/>
                  <a:pt x="2900552" y="649300"/>
                  <a:pt x="2900552" y="1450263"/>
                </a:cubicBezTo>
                <a:cubicBezTo>
                  <a:pt x="2900552" y="2251252"/>
                  <a:pt x="2251278" y="2900540"/>
                  <a:pt x="1450276" y="2900540"/>
                </a:cubicBezTo>
                <a:cubicBezTo>
                  <a:pt x="649300" y="2900540"/>
                  <a:pt x="0" y="2251252"/>
                  <a:pt x="0" y="1450263"/>
                </a:cubicBezTo>
                <a:close/>
              </a:path>
            </a:pathLst>
          </a:custGeom>
          <a:solidFill>
            <a:schemeClr val="accent3"/>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cxnSp>
        <p:nvCxnSpPr>
          <p:cNvPr id="495" name="Google Shape;495;p8"/>
          <p:cNvCxnSpPr/>
          <p:nvPr/>
        </p:nvCxnSpPr>
        <p:spPr>
          <a:xfrm>
            <a:off x="1157958" y="3429010"/>
            <a:ext cx="2048100" cy="0"/>
          </a:xfrm>
          <a:prstGeom prst="straightConnector1">
            <a:avLst/>
          </a:prstGeom>
          <a:noFill/>
          <a:ln cap="rnd" cmpd="sng" w="101600">
            <a:solidFill>
              <a:schemeClr val="dk2"/>
            </a:solidFill>
            <a:prstDash val="solid"/>
            <a:round/>
            <a:headEnd len="sm" w="sm" type="none"/>
            <a:tailEnd len="sm" w="sm" type="none"/>
          </a:ln>
        </p:spPr>
      </p:cxnSp>
      <p:sp>
        <p:nvSpPr>
          <p:cNvPr id="496" name="Google Shape;496;p8"/>
          <p:cNvSpPr txBox="1"/>
          <p:nvPr/>
        </p:nvSpPr>
        <p:spPr>
          <a:xfrm>
            <a:off x="916573" y="649775"/>
            <a:ext cx="8790900" cy="209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0"/>
              <a:buFont typeface="Arial"/>
              <a:buNone/>
            </a:pPr>
            <a:r>
              <a:rPr b="1" lang="en-US" sz="8000">
                <a:solidFill>
                  <a:schemeClr val="dk1"/>
                </a:solidFill>
                <a:latin typeface="Montserrat"/>
                <a:ea typeface="Montserrat"/>
                <a:cs typeface="Montserrat"/>
                <a:sym typeface="Montserrat"/>
              </a:rPr>
              <a:t>Find In A Specific Field</a:t>
            </a:r>
            <a:r>
              <a:rPr b="1" i="0" lang="en-US" sz="8000" u="none" cap="none" strike="noStrike">
                <a:solidFill>
                  <a:schemeClr val="dk1"/>
                </a:solidFill>
                <a:latin typeface="Montserrat"/>
                <a:ea typeface="Montserrat"/>
                <a:cs typeface="Montserrat"/>
                <a:sym typeface="Montserrat"/>
              </a:rPr>
              <a:t> </a:t>
            </a:r>
            <a:endParaRPr b="1" i="0" sz="8000" u="none" cap="none" strike="noStrike">
              <a:solidFill>
                <a:schemeClr val="dk1"/>
              </a:solidFill>
              <a:latin typeface="Montserrat"/>
              <a:ea typeface="Montserrat"/>
              <a:cs typeface="Montserrat"/>
              <a:sym typeface="Montserrat"/>
            </a:endParaRPr>
          </a:p>
        </p:txBody>
      </p:sp>
      <p:sp>
        <p:nvSpPr>
          <p:cNvPr id="497" name="Google Shape;497;p8"/>
          <p:cNvSpPr txBox="1"/>
          <p:nvPr/>
        </p:nvSpPr>
        <p:spPr>
          <a:xfrm>
            <a:off x="5450529" y="4327121"/>
            <a:ext cx="4735200" cy="603000"/>
          </a:xfrm>
          <a:prstGeom prst="rect">
            <a:avLst/>
          </a:prstGeom>
          <a:noFill/>
          <a:ln>
            <a:noFill/>
          </a:ln>
        </p:spPr>
        <p:txBody>
          <a:bodyPr anchorCtr="0" anchor="t" bIns="0" lIns="0" spcFirstLastPara="1" rIns="0" wrap="square" tIns="0">
            <a:noAutofit/>
          </a:bodyPr>
          <a:lstStyle/>
          <a:p>
            <a:pPr indent="0" lvl="0" marL="0" marR="0" rtl="0" algn="r">
              <a:lnSpc>
                <a:spcPct val="48000"/>
              </a:lnSpc>
              <a:spcBef>
                <a:spcPts val="0"/>
              </a:spcBef>
              <a:spcAft>
                <a:spcPts val="0"/>
              </a:spcAft>
              <a:buClr>
                <a:srgbClr val="000000"/>
              </a:buClr>
              <a:buSzPts val="2400"/>
              <a:buFont typeface="Arial"/>
              <a:buNone/>
            </a:pPr>
            <a:r>
              <a:rPr b="1" i="0" lang="en-US" sz="2400" u="none" cap="none" strike="noStrike">
                <a:solidFill>
                  <a:schemeClr val="lt2"/>
                </a:solidFill>
                <a:latin typeface="Montserrat"/>
                <a:ea typeface="Montserrat"/>
                <a:cs typeface="Montserrat"/>
                <a:sym typeface="Montserrat"/>
              </a:rPr>
              <a:t> </a:t>
            </a:r>
            <a:r>
              <a:rPr b="1" lang="en-US" sz="5000">
                <a:solidFill>
                  <a:schemeClr val="dk1"/>
                </a:solidFill>
                <a:latin typeface="Montserrat"/>
                <a:ea typeface="Montserrat"/>
                <a:cs typeface="Montserrat"/>
                <a:sym typeface="Montserrat"/>
              </a:rPr>
              <a:t>LISTEN</a:t>
            </a:r>
            <a:r>
              <a:rPr b="1" i="0" lang="en-US" sz="5000" u="none" cap="none" strike="noStrike">
                <a:solidFill>
                  <a:schemeClr val="dk1"/>
                </a:solidFill>
                <a:latin typeface="Montserrat"/>
                <a:ea typeface="Montserrat"/>
                <a:cs typeface="Montserrat"/>
                <a:sym typeface="Montserrat"/>
              </a:rPr>
              <a:t> </a:t>
            </a:r>
            <a:endParaRPr b="1" i="0" sz="5000" u="none" cap="none" strike="noStrike">
              <a:solidFill>
                <a:schemeClr val="dk1"/>
              </a:solidFill>
              <a:latin typeface="Montserrat"/>
              <a:ea typeface="Montserrat"/>
              <a:cs typeface="Montserrat"/>
              <a:sym typeface="Montserrat"/>
            </a:endParaRPr>
          </a:p>
        </p:txBody>
      </p:sp>
      <p:sp>
        <p:nvSpPr>
          <p:cNvPr id="498" name="Google Shape;498;p8"/>
          <p:cNvSpPr txBox="1"/>
          <p:nvPr/>
        </p:nvSpPr>
        <p:spPr>
          <a:xfrm>
            <a:off x="2384049" y="9522500"/>
            <a:ext cx="7527300" cy="664200"/>
          </a:xfrm>
          <a:prstGeom prst="rect">
            <a:avLst/>
          </a:prstGeom>
          <a:noFill/>
          <a:ln>
            <a:noFill/>
          </a:ln>
        </p:spPr>
        <p:txBody>
          <a:bodyPr anchorCtr="0" anchor="t" bIns="0" lIns="0" spcFirstLastPara="1" rIns="0" wrap="square" tIns="0">
            <a:noAutofit/>
          </a:bodyPr>
          <a:lstStyle/>
          <a:p>
            <a:pPr indent="0" lvl="0" marL="0" marR="0" rtl="0" algn="r">
              <a:lnSpc>
                <a:spcPct val="115000"/>
              </a:lnSpc>
              <a:spcBef>
                <a:spcPts val="0"/>
              </a:spcBef>
              <a:spcAft>
                <a:spcPts val="0"/>
              </a:spcAft>
              <a:buClr>
                <a:srgbClr val="000000"/>
              </a:buClr>
              <a:buSzPts val="5000"/>
              <a:buFont typeface="Arial"/>
              <a:buNone/>
            </a:pPr>
            <a:r>
              <a:rPr b="1" lang="en-US" sz="5000">
                <a:solidFill>
                  <a:schemeClr val="dk1"/>
                </a:solidFill>
                <a:latin typeface="Montserrat"/>
                <a:ea typeface="Montserrat"/>
                <a:cs typeface="Montserrat"/>
                <a:sym typeface="Montserrat"/>
              </a:rPr>
              <a:t>ONLINE RESOURCES AND TOOLS</a:t>
            </a:r>
            <a:r>
              <a:rPr b="1" i="0" lang="en-US" sz="5000" u="none" cap="none" strike="noStrike">
                <a:solidFill>
                  <a:schemeClr val="dk1"/>
                </a:solidFill>
                <a:latin typeface="Montserrat"/>
                <a:ea typeface="Montserrat"/>
                <a:cs typeface="Montserrat"/>
                <a:sym typeface="Montserrat"/>
              </a:rPr>
              <a:t> </a:t>
            </a:r>
            <a:endParaRPr b="1" i="0" sz="5000" u="none" cap="none" strike="noStrike">
              <a:solidFill>
                <a:schemeClr val="dk1"/>
              </a:solidFill>
              <a:latin typeface="Montserrat"/>
              <a:ea typeface="Montserrat"/>
              <a:cs typeface="Montserrat"/>
              <a:sym typeface="Montserrat"/>
            </a:endParaRPr>
          </a:p>
        </p:txBody>
      </p:sp>
      <p:sp>
        <p:nvSpPr>
          <p:cNvPr id="499" name="Google Shape;499;p8"/>
          <p:cNvSpPr txBox="1"/>
          <p:nvPr/>
        </p:nvSpPr>
        <p:spPr>
          <a:xfrm>
            <a:off x="485265" y="12984267"/>
            <a:ext cx="672694"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lt2"/>
                </a:solidFill>
                <a:latin typeface="Montserrat"/>
                <a:ea typeface="Montserrat"/>
                <a:cs typeface="Montserrat"/>
                <a:sym typeface="Montserrat"/>
              </a:rPr>
              <a:t>13</a:t>
            </a:r>
            <a:endParaRPr b="0" i="0" sz="1400" u="none" cap="none" strike="noStrike">
              <a:solidFill>
                <a:srgbClr val="000000"/>
              </a:solidFill>
              <a:latin typeface="Arial"/>
              <a:ea typeface="Arial"/>
              <a:cs typeface="Arial"/>
              <a:sym typeface="Arial"/>
            </a:endParaRPr>
          </a:p>
        </p:txBody>
      </p:sp>
      <p:sp>
        <p:nvSpPr>
          <p:cNvPr id="500" name="Google Shape;500;p8"/>
          <p:cNvSpPr txBox="1"/>
          <p:nvPr/>
        </p:nvSpPr>
        <p:spPr>
          <a:xfrm>
            <a:off x="14039632" y="3551412"/>
            <a:ext cx="5048467" cy="33855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rgbClr val="1E2128"/>
                </a:solidFill>
                <a:latin typeface="Lato"/>
                <a:ea typeface="Lato"/>
                <a:cs typeface="Lato"/>
                <a:sym typeface="Lato"/>
              </a:rPr>
              <a:t>.</a:t>
            </a:r>
            <a:endParaRPr b="0" i="0" sz="1600" u="none" cap="none" strike="noStrike">
              <a:solidFill>
                <a:srgbClr val="1E2128"/>
              </a:solidFill>
              <a:latin typeface="Lato"/>
              <a:ea typeface="Lato"/>
              <a:cs typeface="Lato"/>
              <a:sym typeface="Lato"/>
            </a:endParaRPr>
          </a:p>
        </p:txBody>
      </p:sp>
      <p:sp>
        <p:nvSpPr>
          <p:cNvPr id="501" name="Google Shape;501;p8"/>
          <p:cNvSpPr/>
          <p:nvPr/>
        </p:nvSpPr>
        <p:spPr>
          <a:xfrm>
            <a:off x="-603524" y="2204332"/>
            <a:ext cx="1228200" cy="538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502" name="Google Shape;502;p8"/>
          <p:cNvSpPr txBox="1"/>
          <p:nvPr/>
        </p:nvSpPr>
        <p:spPr>
          <a:xfrm>
            <a:off x="14196322" y="3889975"/>
            <a:ext cx="8454600" cy="6030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400"/>
              <a:buFont typeface="Arial"/>
              <a:buNone/>
            </a:pPr>
            <a:r>
              <a:rPr b="1" i="0" lang="en-US" sz="2400" u="none" cap="none" strike="noStrike">
                <a:solidFill>
                  <a:schemeClr val="lt2"/>
                </a:solidFill>
                <a:latin typeface="Montserrat"/>
                <a:ea typeface="Montserrat"/>
                <a:cs typeface="Montserrat"/>
                <a:sym typeface="Montserrat"/>
              </a:rPr>
              <a:t> </a:t>
            </a:r>
            <a:r>
              <a:rPr b="1" lang="en-US" sz="5000">
                <a:solidFill>
                  <a:schemeClr val="lt2"/>
                </a:solidFill>
                <a:latin typeface="Montserrat"/>
                <a:ea typeface="Montserrat"/>
                <a:cs typeface="Montserrat"/>
                <a:sym typeface="Montserrat"/>
              </a:rPr>
              <a:t>FIND THEM IN THEIR SPACE</a:t>
            </a:r>
            <a:endParaRPr b="1" i="0" sz="5000" u="none" cap="none" strike="noStrike">
              <a:solidFill>
                <a:schemeClr val="lt2"/>
              </a:solidFill>
              <a:latin typeface="Montserrat"/>
              <a:ea typeface="Montserrat"/>
              <a:cs typeface="Montserrat"/>
              <a:sym typeface="Montserrat"/>
            </a:endParaRPr>
          </a:p>
        </p:txBody>
      </p:sp>
      <p:sp>
        <p:nvSpPr>
          <p:cNvPr id="503" name="Google Shape;503;p8"/>
          <p:cNvSpPr txBox="1"/>
          <p:nvPr/>
        </p:nvSpPr>
        <p:spPr>
          <a:xfrm>
            <a:off x="14196323" y="9553050"/>
            <a:ext cx="7527300" cy="6030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400"/>
              <a:buFont typeface="Arial"/>
              <a:buNone/>
            </a:pPr>
            <a:r>
              <a:rPr b="1" i="0" lang="en-US" sz="2400" u="none" cap="none" strike="noStrike">
                <a:solidFill>
                  <a:schemeClr val="lt2"/>
                </a:solidFill>
                <a:latin typeface="Montserrat"/>
                <a:ea typeface="Montserrat"/>
                <a:cs typeface="Montserrat"/>
                <a:sym typeface="Montserrat"/>
              </a:rPr>
              <a:t> </a:t>
            </a:r>
            <a:r>
              <a:rPr b="1" lang="en-US" sz="5000">
                <a:solidFill>
                  <a:schemeClr val="lt2"/>
                </a:solidFill>
                <a:latin typeface="Montserrat"/>
                <a:ea typeface="Montserrat"/>
                <a:cs typeface="Montserrat"/>
                <a:sym typeface="Montserrat"/>
              </a:rPr>
              <a:t>ANALYZE PAST PERFORMANCE</a:t>
            </a:r>
            <a:r>
              <a:rPr b="1" i="0" lang="en-US" sz="5000" u="none" cap="none" strike="noStrike">
                <a:solidFill>
                  <a:schemeClr val="dk1"/>
                </a:solidFill>
                <a:latin typeface="Montserrat"/>
                <a:ea typeface="Montserrat"/>
                <a:cs typeface="Montserrat"/>
                <a:sym typeface="Montserrat"/>
              </a:rPr>
              <a:t> </a:t>
            </a:r>
            <a:endParaRPr b="1" i="0" sz="5000" u="none" cap="none" strike="noStrike">
              <a:solidFill>
                <a:schemeClr val="dk1"/>
              </a:solidFill>
              <a:latin typeface="Montserrat"/>
              <a:ea typeface="Montserrat"/>
              <a:cs typeface="Montserrat"/>
              <a:sym typeface="Montserrat"/>
            </a:endParaRPr>
          </a:p>
        </p:txBody>
      </p:sp>
      <p:sp>
        <p:nvSpPr>
          <p:cNvPr id="504" name="Google Shape;504;p8"/>
          <p:cNvSpPr txBox="1"/>
          <p:nvPr/>
        </p:nvSpPr>
        <p:spPr>
          <a:xfrm>
            <a:off x="7929621" y="12647867"/>
            <a:ext cx="84546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E2128"/>
                </a:solidFill>
                <a:latin typeface="Montserrat"/>
                <a:ea typeface="Montserrat"/>
                <a:cs typeface="Montserrat"/>
                <a:sym typeface="Montserrat"/>
              </a:rPr>
              <a:t>Source </a:t>
            </a:r>
            <a:r>
              <a:rPr b="1" lang="en-US" sz="3000">
                <a:latin typeface="Montserrat"/>
                <a:ea typeface="Montserrat"/>
                <a:cs typeface="Montserrat"/>
                <a:sym typeface="Montserrat"/>
              </a:rPr>
              <a:t>Hubspot + SproutSocial</a:t>
            </a:r>
            <a:endParaRPr b="1" sz="3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rgbClr val="1E2128"/>
              </a:solidFill>
              <a:latin typeface="Montserrat"/>
              <a:ea typeface="Montserrat"/>
              <a:cs typeface="Montserrat"/>
              <a:sym typeface="Montserrat"/>
            </a:endParaRPr>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750"/>
                                        <p:tgtEl>
                                          <p:spTgt spid="496"/>
                                        </p:tgtEl>
                                      </p:cBhvr>
                                    </p:animEffect>
                                  </p:childTnLst>
                                </p:cTn>
                              </p:par>
                              <p:par>
                                <p:cTn fill="hold" nodeType="with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750"/>
                                        <p:tgtEl>
                                          <p:spTgt spid="499"/>
                                        </p:tgtEl>
                                      </p:cBhvr>
                                    </p:animEffect>
                                  </p:childTnLst>
                                </p:cTn>
                              </p:par>
                              <p:par>
                                <p:cTn fill="hold" nodeType="withEffect" presetClass="entr" presetID="1" presetSubtype="0">
                                  <p:stCondLst>
                                    <p:cond delay="250"/>
                                  </p:stCondLst>
                                  <p:childTnLst>
                                    <p:set>
                                      <p:cBhvr>
                                        <p:cTn dur="1" fill="hold">
                                          <p:stCondLst>
                                            <p:cond delay="0"/>
                                          </p:stCondLst>
                                        </p:cTn>
                                        <p:tgtEl>
                                          <p:spTgt spid="495"/>
                                        </p:tgtEl>
                                        <p:attrNameLst>
                                          <p:attrName>style.visibility</p:attrName>
                                        </p:attrNameLst>
                                      </p:cBhvr>
                                      <p:to>
                                        <p:strVal val="visible"/>
                                      </p:to>
                                    </p:set>
                                  </p:childTnLst>
                                </p:cTn>
                              </p:par>
                            </p:childTnLst>
                          </p:cTn>
                        </p:par>
                        <p:par>
                          <p:cTn fill="hold">
                            <p:stCondLst>
                              <p:cond delay="750"/>
                            </p:stCondLst>
                            <p:childTnLst>
                              <p:par>
                                <p:cTn fill="hold" nodeType="afterEffect" presetClass="entr" presetID="1" presetSubtype="0">
                                  <p:stCondLst>
                                    <p:cond delay="0"/>
                                  </p:stCondLst>
                                  <p:childTnLst>
                                    <p:set>
                                      <p:cBhvr>
                                        <p:cTn dur="1" fill="hold">
                                          <p:stCondLst>
                                            <p:cond delay="0"/>
                                          </p:stCondLst>
                                        </p:cTn>
                                        <p:tgtEl>
                                          <p:spTgt spid="492"/>
                                        </p:tgtEl>
                                        <p:attrNameLst>
                                          <p:attrName>style.visibility</p:attrName>
                                        </p:attrNameLst>
                                      </p:cBhvr>
                                      <p:to>
                                        <p:strVal val="visible"/>
                                      </p:to>
                                    </p:set>
                                  </p:childTnLst>
                                </p:cTn>
                              </p:par>
                              <p:par>
                                <p:cTn fill="hold" nodeType="withEffect" presetClass="entr" presetID="23" presetSubtype="16">
                                  <p:stCondLst>
                                    <p:cond delay="100"/>
                                  </p:stCondLst>
                                  <p:childTnLst>
                                    <p:set>
                                      <p:cBhvr>
                                        <p:cTn dur="1" fill="hold">
                                          <p:stCondLst>
                                            <p:cond delay="0"/>
                                          </p:stCondLst>
                                        </p:cTn>
                                        <p:tgtEl>
                                          <p:spTgt spid="494"/>
                                        </p:tgtEl>
                                        <p:attrNameLst>
                                          <p:attrName>style.visibility</p:attrName>
                                        </p:attrNameLst>
                                      </p:cBhvr>
                                      <p:to>
                                        <p:strVal val="visible"/>
                                      </p:to>
                                    </p:set>
                                    <p:anim calcmode="lin" valueType="num">
                                      <p:cBhvr additive="base">
                                        <p:cTn dur="750"/>
                                        <p:tgtEl>
                                          <p:spTgt spid="494"/>
                                        </p:tgtEl>
                                        <p:attrNameLst>
                                          <p:attrName>ppt_w</p:attrName>
                                        </p:attrNameLst>
                                      </p:cBhvr>
                                      <p:tavLst>
                                        <p:tav fmla="" tm="0">
                                          <p:val>
                                            <p:strVal val="0"/>
                                          </p:val>
                                        </p:tav>
                                        <p:tav fmla="" tm="100000">
                                          <p:val>
                                            <p:strVal val="#ppt_w"/>
                                          </p:val>
                                        </p:tav>
                                      </p:tavLst>
                                    </p:anim>
                                    <p:anim calcmode="lin" valueType="num">
                                      <p:cBhvr additive="base">
                                        <p:cTn dur="750"/>
                                        <p:tgtEl>
                                          <p:spTgt spid="49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200"/>
                                  </p:stCondLst>
                                  <p:childTnLst>
                                    <p:set>
                                      <p:cBhvr>
                                        <p:cTn dur="1" fill="hold">
                                          <p:stCondLst>
                                            <p:cond delay="0"/>
                                          </p:stCondLst>
                                        </p:cTn>
                                        <p:tgtEl>
                                          <p:spTgt spid="493"/>
                                        </p:tgtEl>
                                        <p:attrNameLst>
                                          <p:attrName>style.visibility</p:attrName>
                                        </p:attrNameLst>
                                      </p:cBhvr>
                                      <p:to>
                                        <p:strVal val="visible"/>
                                      </p:to>
                                    </p:set>
                                    <p:anim calcmode="lin" valueType="num">
                                      <p:cBhvr additive="base">
                                        <p:cTn dur="750"/>
                                        <p:tgtEl>
                                          <p:spTgt spid="493"/>
                                        </p:tgtEl>
                                        <p:attrNameLst>
                                          <p:attrName>ppt_w</p:attrName>
                                        </p:attrNameLst>
                                      </p:cBhvr>
                                      <p:tavLst>
                                        <p:tav fmla="" tm="0">
                                          <p:val>
                                            <p:strVal val="0"/>
                                          </p:val>
                                        </p:tav>
                                        <p:tav fmla="" tm="100000">
                                          <p:val>
                                            <p:strVal val="#ppt_w"/>
                                          </p:val>
                                        </p:tav>
                                      </p:tavLst>
                                    </p:anim>
                                    <p:anim calcmode="lin" valueType="num">
                                      <p:cBhvr additive="base">
                                        <p:cTn dur="750"/>
                                        <p:tgtEl>
                                          <p:spTgt spid="493"/>
                                        </p:tgtEl>
                                        <p:attrNameLst>
                                          <p:attrName>ppt_h</p:attrName>
                                        </p:attrNameLst>
                                      </p:cBhvr>
                                      <p:tavLst>
                                        <p:tav fmla="" tm="0">
                                          <p:val>
                                            <p:strVal val="0"/>
                                          </p:val>
                                        </p:tav>
                                        <p:tav fmla="" tm="100000">
                                          <p:val>
                                            <p:strVal val="#ppt_h"/>
                                          </p:val>
                                        </p:tav>
                                      </p:tavLst>
                                    </p:anim>
                                  </p:childTnLst>
                                </p:cTn>
                              </p:par>
                            </p:childTnLst>
                          </p:cTn>
                        </p:par>
                        <p:par>
                          <p:cTn fill="hold">
                            <p:stCondLst>
                              <p:cond delay="1500"/>
                            </p:stCondLst>
                            <p:childTnLst>
                              <p:par>
                                <p:cTn fill="hold" nodeType="afterEffect" presetClass="entr" presetID="10" presetSubtype="0">
                                  <p:stCondLst>
                                    <p:cond delay="1000"/>
                                  </p:stCondLst>
                                  <p:childTnLst>
                                    <p:set>
                                      <p:cBhvr>
                                        <p:cTn dur="1" fill="hold">
                                          <p:stCondLst>
                                            <p:cond delay="0"/>
                                          </p:stCondLst>
                                        </p:cTn>
                                        <p:tgtEl>
                                          <p:spTgt spid="497"/>
                                        </p:tgtEl>
                                        <p:attrNameLst>
                                          <p:attrName>style.visibility</p:attrName>
                                        </p:attrNameLst>
                                      </p:cBhvr>
                                      <p:to>
                                        <p:strVal val="visible"/>
                                      </p:to>
                                    </p:set>
                                    <p:animEffect filter="fade" transition="in">
                                      <p:cBhvr>
                                        <p:cTn dur="750"/>
                                        <p:tgtEl>
                                          <p:spTgt spid="497"/>
                                        </p:tgtEl>
                                      </p:cBhvr>
                                    </p:animEffect>
                                  </p:childTnLst>
                                </p:cTn>
                              </p:par>
                            </p:childTnLst>
                          </p:cTn>
                        </p:par>
                        <p:par>
                          <p:cTn fill="hold">
                            <p:stCondLst>
                              <p:cond delay="2250"/>
                            </p:stCondLst>
                            <p:childTnLst>
                              <p:par>
                                <p:cTn fill="hold" nodeType="afterEffect" presetClass="entr" presetID="10" presetSubtype="0">
                                  <p:stCondLst>
                                    <p:cond delay="1100"/>
                                  </p:stCondLst>
                                  <p:childTnLst>
                                    <p:set>
                                      <p:cBhvr>
                                        <p:cTn dur="1" fill="hold">
                                          <p:stCondLst>
                                            <p:cond delay="0"/>
                                          </p:stCondLst>
                                        </p:cTn>
                                        <p:tgtEl>
                                          <p:spTgt spid="498"/>
                                        </p:tgtEl>
                                        <p:attrNameLst>
                                          <p:attrName>style.visibility</p:attrName>
                                        </p:attrNameLst>
                                      </p:cBhvr>
                                      <p:to>
                                        <p:strVal val="visible"/>
                                      </p:to>
                                    </p:set>
                                    <p:animEffect filter="fade" transition="in">
                                      <p:cBhvr>
                                        <p:cTn dur="750"/>
                                        <p:tgtEl>
                                          <p:spTgt spid="4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8" name="Shape 508"/>
        <p:cNvGrpSpPr/>
        <p:nvPr/>
      </p:nvGrpSpPr>
      <p:grpSpPr>
        <a:xfrm>
          <a:off x="0" y="0"/>
          <a:ext cx="0" cy="0"/>
          <a:chOff x="0" y="0"/>
          <a:chExt cx="0" cy="0"/>
        </a:xfrm>
      </p:grpSpPr>
      <p:cxnSp>
        <p:nvCxnSpPr>
          <p:cNvPr id="509" name="Google Shape;509;p16"/>
          <p:cNvCxnSpPr/>
          <p:nvPr/>
        </p:nvCxnSpPr>
        <p:spPr>
          <a:xfrm>
            <a:off x="3556009" y="13171969"/>
            <a:ext cx="2031900" cy="0"/>
          </a:xfrm>
          <a:prstGeom prst="straightConnector1">
            <a:avLst/>
          </a:prstGeom>
          <a:noFill/>
          <a:ln cap="rnd" cmpd="sng" w="101600">
            <a:solidFill>
              <a:schemeClr val="dk2"/>
            </a:solidFill>
            <a:prstDash val="solid"/>
            <a:round/>
            <a:headEnd len="sm" w="sm" type="none"/>
            <a:tailEnd len="sm" w="sm" type="none"/>
          </a:ln>
        </p:spPr>
      </p:cxnSp>
      <p:cxnSp>
        <p:nvCxnSpPr>
          <p:cNvPr id="510" name="Google Shape;510;p16"/>
          <p:cNvCxnSpPr/>
          <p:nvPr/>
        </p:nvCxnSpPr>
        <p:spPr>
          <a:xfrm>
            <a:off x="3556009" y="12917969"/>
            <a:ext cx="2031900" cy="0"/>
          </a:xfrm>
          <a:prstGeom prst="straightConnector1">
            <a:avLst/>
          </a:prstGeom>
          <a:noFill/>
          <a:ln cap="rnd" cmpd="sng" w="101600">
            <a:solidFill>
              <a:schemeClr val="dk2"/>
            </a:solidFill>
            <a:prstDash val="solid"/>
            <a:round/>
            <a:headEnd len="sm" w="sm" type="none"/>
            <a:tailEnd len="sm" w="sm" type="none"/>
          </a:ln>
        </p:spPr>
      </p:cxnSp>
      <p:cxnSp>
        <p:nvCxnSpPr>
          <p:cNvPr id="511" name="Google Shape;511;p16"/>
          <p:cNvCxnSpPr/>
          <p:nvPr/>
        </p:nvCxnSpPr>
        <p:spPr>
          <a:xfrm>
            <a:off x="3556009" y="12663969"/>
            <a:ext cx="2031900" cy="0"/>
          </a:xfrm>
          <a:prstGeom prst="straightConnector1">
            <a:avLst/>
          </a:prstGeom>
          <a:noFill/>
          <a:ln cap="rnd" cmpd="sng" w="101600">
            <a:solidFill>
              <a:schemeClr val="dk2"/>
            </a:solidFill>
            <a:prstDash val="solid"/>
            <a:round/>
            <a:headEnd len="sm" w="sm" type="none"/>
            <a:tailEnd len="sm" w="sm" type="none"/>
          </a:ln>
        </p:spPr>
      </p:cxnSp>
      <p:cxnSp>
        <p:nvCxnSpPr>
          <p:cNvPr id="512" name="Google Shape;512;p16"/>
          <p:cNvCxnSpPr/>
          <p:nvPr/>
        </p:nvCxnSpPr>
        <p:spPr>
          <a:xfrm>
            <a:off x="3556009" y="12409969"/>
            <a:ext cx="2031900" cy="0"/>
          </a:xfrm>
          <a:prstGeom prst="straightConnector1">
            <a:avLst/>
          </a:prstGeom>
          <a:noFill/>
          <a:ln cap="rnd" cmpd="sng" w="101600">
            <a:solidFill>
              <a:schemeClr val="dk2"/>
            </a:solidFill>
            <a:prstDash val="solid"/>
            <a:round/>
            <a:headEnd len="sm" w="sm" type="none"/>
            <a:tailEnd len="sm" w="sm" type="none"/>
          </a:ln>
        </p:spPr>
      </p:cxnSp>
      <p:cxnSp>
        <p:nvCxnSpPr>
          <p:cNvPr id="513" name="Google Shape;513;p16"/>
          <p:cNvCxnSpPr/>
          <p:nvPr/>
        </p:nvCxnSpPr>
        <p:spPr>
          <a:xfrm>
            <a:off x="3556009" y="12155969"/>
            <a:ext cx="2031900" cy="0"/>
          </a:xfrm>
          <a:prstGeom prst="straightConnector1">
            <a:avLst/>
          </a:prstGeom>
          <a:noFill/>
          <a:ln cap="rnd" cmpd="sng" w="101600">
            <a:solidFill>
              <a:schemeClr val="dk2"/>
            </a:solidFill>
            <a:prstDash val="solid"/>
            <a:round/>
            <a:headEnd len="sm" w="sm" type="none"/>
            <a:tailEnd len="sm" w="sm" type="none"/>
          </a:ln>
        </p:spPr>
      </p:cxnSp>
      <p:cxnSp>
        <p:nvCxnSpPr>
          <p:cNvPr id="514" name="Google Shape;514;p16"/>
          <p:cNvCxnSpPr/>
          <p:nvPr/>
        </p:nvCxnSpPr>
        <p:spPr>
          <a:xfrm>
            <a:off x="3556009" y="11901969"/>
            <a:ext cx="2031900" cy="0"/>
          </a:xfrm>
          <a:prstGeom prst="straightConnector1">
            <a:avLst/>
          </a:prstGeom>
          <a:noFill/>
          <a:ln cap="rnd" cmpd="sng" w="101600">
            <a:solidFill>
              <a:schemeClr val="dk2"/>
            </a:solidFill>
            <a:prstDash val="solid"/>
            <a:round/>
            <a:headEnd len="sm" w="sm" type="none"/>
            <a:tailEnd len="sm" w="sm" type="none"/>
          </a:ln>
        </p:spPr>
      </p:cxnSp>
      <p:sp>
        <p:nvSpPr>
          <p:cNvPr id="515" name="Google Shape;515;p16"/>
          <p:cNvSpPr/>
          <p:nvPr/>
        </p:nvSpPr>
        <p:spPr>
          <a:xfrm>
            <a:off x="18859673" y="1744145"/>
            <a:ext cx="10791583" cy="10791583"/>
          </a:xfrm>
          <a:custGeom>
            <a:rect b="b" l="l" r="r" t="t"/>
            <a:pathLst>
              <a:path extrusionOk="0" h="10791583" w="10791583">
                <a:moveTo>
                  <a:pt x="10638510" y="5118620"/>
                </a:moveTo>
                <a:lnTo>
                  <a:pt x="5672963" y="153073"/>
                </a:lnTo>
                <a:cubicBezTo>
                  <a:pt x="5519889" y="0"/>
                  <a:pt x="5271693" y="0"/>
                  <a:pt x="5118633" y="153073"/>
                </a:cubicBezTo>
                <a:lnTo>
                  <a:pt x="153073" y="5118620"/>
                </a:lnTo>
                <a:cubicBezTo>
                  <a:pt x="0" y="5271693"/>
                  <a:pt x="0" y="5519877"/>
                  <a:pt x="153073" y="5672950"/>
                </a:cubicBezTo>
                <a:lnTo>
                  <a:pt x="5118633" y="10638510"/>
                </a:lnTo>
                <a:cubicBezTo>
                  <a:pt x="5271693" y="10791583"/>
                  <a:pt x="5519889" y="10791583"/>
                  <a:pt x="5672963" y="10638510"/>
                </a:cubicBezTo>
                <a:lnTo>
                  <a:pt x="10638510" y="5672950"/>
                </a:lnTo>
                <a:cubicBezTo>
                  <a:pt x="10791583" y="5519877"/>
                  <a:pt x="10791583" y="5271693"/>
                  <a:pt x="10638510" y="5118620"/>
                </a:cubicBezTo>
                <a:close/>
                <a:moveTo>
                  <a:pt x="9124810" y="5515775"/>
                </a:moveTo>
                <a:lnTo>
                  <a:pt x="5515775" y="9124810"/>
                </a:lnTo>
                <a:cubicBezTo>
                  <a:pt x="5449506" y="9191078"/>
                  <a:pt x="5342077" y="9191078"/>
                  <a:pt x="5275808" y="9124810"/>
                </a:cubicBezTo>
                <a:lnTo>
                  <a:pt x="1666773" y="5515775"/>
                </a:lnTo>
                <a:cubicBezTo>
                  <a:pt x="1600504" y="5449506"/>
                  <a:pt x="1600504" y="5342064"/>
                  <a:pt x="1666773" y="5275795"/>
                </a:cubicBezTo>
                <a:lnTo>
                  <a:pt x="5275808" y="1666773"/>
                </a:lnTo>
                <a:cubicBezTo>
                  <a:pt x="5342077" y="1600504"/>
                  <a:pt x="5449506" y="1600504"/>
                  <a:pt x="5515775" y="1666773"/>
                </a:cubicBezTo>
                <a:lnTo>
                  <a:pt x="9124810" y="5275795"/>
                </a:lnTo>
                <a:cubicBezTo>
                  <a:pt x="9191078" y="5342064"/>
                  <a:pt x="9191078" y="5449506"/>
                  <a:pt x="9124810" y="5515775"/>
                </a:cubicBezTo>
                <a:close/>
              </a:path>
            </a:pathLst>
          </a:custGeom>
          <a:solidFill>
            <a:schemeClr val="accent4"/>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cxnSp>
        <p:nvCxnSpPr>
          <p:cNvPr id="516" name="Google Shape;516;p16"/>
          <p:cNvCxnSpPr/>
          <p:nvPr/>
        </p:nvCxnSpPr>
        <p:spPr>
          <a:xfrm>
            <a:off x="1149527" y="0"/>
            <a:ext cx="0" cy="13715999"/>
          </a:xfrm>
          <a:prstGeom prst="straightConnector1">
            <a:avLst/>
          </a:prstGeom>
          <a:noFill/>
          <a:ln cap="flat" cmpd="sng" w="101600">
            <a:solidFill>
              <a:srgbClr val="D2D6DD"/>
            </a:solidFill>
            <a:prstDash val="solid"/>
            <a:round/>
            <a:headEnd len="sm" w="sm" type="none"/>
            <a:tailEnd len="sm" w="sm" type="none"/>
          </a:ln>
        </p:spPr>
      </p:cxnSp>
      <p:sp>
        <p:nvSpPr>
          <p:cNvPr id="517" name="Google Shape;517;p16"/>
          <p:cNvSpPr/>
          <p:nvPr/>
        </p:nvSpPr>
        <p:spPr>
          <a:xfrm>
            <a:off x="1008802" y="1462689"/>
            <a:ext cx="281445" cy="281457"/>
          </a:xfrm>
          <a:custGeom>
            <a:rect b="b" l="l" r="r" t="t"/>
            <a:pathLst>
              <a:path extrusionOk="0" h="281457" w="281444">
                <a:moveTo>
                  <a:pt x="0" y="140728"/>
                </a:moveTo>
                <a:cubicBezTo>
                  <a:pt x="0" y="63004"/>
                  <a:pt x="63004" y="0"/>
                  <a:pt x="140728" y="0"/>
                </a:cubicBezTo>
                <a:cubicBezTo>
                  <a:pt x="218440" y="0"/>
                  <a:pt x="281444" y="63004"/>
                  <a:pt x="281444" y="140728"/>
                </a:cubicBezTo>
                <a:cubicBezTo>
                  <a:pt x="281444" y="218452"/>
                  <a:pt x="218440" y="281457"/>
                  <a:pt x="140728" y="281457"/>
                </a:cubicBezTo>
                <a:cubicBezTo>
                  <a:pt x="63004" y="281457"/>
                  <a:pt x="0" y="218452"/>
                  <a:pt x="0" y="140728"/>
                </a:cubicBezTo>
                <a:close/>
              </a:path>
            </a:pathLst>
          </a:custGeom>
          <a:solidFill>
            <a:srgbClr val="424B5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518" name="Google Shape;518;p16"/>
          <p:cNvSpPr txBox="1"/>
          <p:nvPr/>
        </p:nvSpPr>
        <p:spPr>
          <a:xfrm>
            <a:off x="11867998" y="12984261"/>
            <a:ext cx="648004"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Montserrat"/>
                <a:ea typeface="Montserrat"/>
                <a:cs typeface="Montserrat"/>
                <a:sym typeface="Montserrat"/>
              </a:rPr>
              <a:t>26</a:t>
            </a:r>
            <a:endParaRPr b="0" i="0" sz="3000" u="none" cap="none" strike="noStrike">
              <a:solidFill>
                <a:schemeClr val="dk1"/>
              </a:solidFill>
              <a:latin typeface="Montserrat"/>
              <a:ea typeface="Montserrat"/>
              <a:cs typeface="Montserrat"/>
              <a:sym typeface="Montserrat"/>
            </a:endParaRPr>
          </a:p>
        </p:txBody>
      </p:sp>
      <p:sp>
        <p:nvSpPr>
          <p:cNvPr id="519" name="Google Shape;519;p16"/>
          <p:cNvSpPr txBox="1"/>
          <p:nvPr/>
        </p:nvSpPr>
        <p:spPr>
          <a:xfrm>
            <a:off x="11868000" y="4821375"/>
            <a:ext cx="8910000" cy="4385700"/>
          </a:xfrm>
          <a:prstGeom prst="rect">
            <a:avLst/>
          </a:prstGeom>
          <a:noFill/>
          <a:ln>
            <a:noFill/>
          </a:ln>
        </p:spPr>
        <p:txBody>
          <a:bodyPr anchorCtr="0" anchor="t" bIns="0" lIns="0" spcFirstLastPara="1" rIns="0" wrap="square" tIns="0">
            <a:noAutofit/>
          </a:bodyPr>
          <a:lstStyle/>
          <a:p>
            <a:pPr indent="-749300" lvl="0" marL="685800" marR="0" rtl="0" algn="l">
              <a:lnSpc>
                <a:spcPct val="100000"/>
              </a:lnSpc>
              <a:spcBef>
                <a:spcPts val="0"/>
              </a:spcBef>
              <a:spcAft>
                <a:spcPts val="0"/>
              </a:spcAft>
              <a:buClr>
                <a:schemeClr val="dk1"/>
              </a:buClr>
              <a:buSzPts val="6000"/>
              <a:buFont typeface="Montserrat"/>
              <a:buChar char="•"/>
            </a:pPr>
            <a:r>
              <a:rPr lang="en-US" sz="6000">
                <a:solidFill>
                  <a:schemeClr val="dk1"/>
                </a:solidFill>
                <a:latin typeface="Montserrat"/>
                <a:ea typeface="Montserrat"/>
                <a:cs typeface="Montserrat"/>
                <a:sym typeface="Montserrat"/>
              </a:rPr>
              <a:t>VaynerMedia</a:t>
            </a:r>
            <a:endParaRPr i="0" sz="6000" u="none" cap="none" strike="noStrike">
              <a:solidFill>
                <a:srgbClr val="000000"/>
              </a:solidFill>
              <a:latin typeface="Montserrat"/>
              <a:ea typeface="Montserrat"/>
              <a:cs typeface="Montserrat"/>
              <a:sym typeface="Montserrat"/>
            </a:endParaRPr>
          </a:p>
          <a:p>
            <a:pPr indent="-749300" lvl="0" marL="685800" marR="0" rtl="0" algn="l">
              <a:lnSpc>
                <a:spcPct val="100000"/>
              </a:lnSpc>
              <a:spcBef>
                <a:spcPts val="0"/>
              </a:spcBef>
              <a:spcAft>
                <a:spcPts val="0"/>
              </a:spcAft>
              <a:buClr>
                <a:schemeClr val="dk1"/>
              </a:buClr>
              <a:buSzPts val="6000"/>
              <a:buFont typeface="Montserrat"/>
              <a:buChar char="•"/>
            </a:pPr>
            <a:r>
              <a:rPr lang="en-US" sz="6000">
                <a:solidFill>
                  <a:schemeClr val="dk1"/>
                </a:solidFill>
                <a:latin typeface="Montserrat"/>
                <a:ea typeface="Montserrat"/>
                <a:cs typeface="Montserrat"/>
                <a:sym typeface="Montserrat"/>
              </a:rPr>
              <a:t>Content Daily</a:t>
            </a:r>
            <a:endParaRPr sz="6000">
              <a:solidFill>
                <a:schemeClr val="dk1"/>
              </a:solidFill>
              <a:latin typeface="Montserrat"/>
              <a:ea typeface="Montserrat"/>
              <a:cs typeface="Montserrat"/>
              <a:sym typeface="Montserrat"/>
            </a:endParaRPr>
          </a:p>
          <a:p>
            <a:pPr indent="-685800" lvl="0" marL="685800" marR="0" rtl="0" algn="l">
              <a:lnSpc>
                <a:spcPct val="100000"/>
              </a:lnSpc>
              <a:spcBef>
                <a:spcPts val="0"/>
              </a:spcBef>
              <a:spcAft>
                <a:spcPts val="0"/>
              </a:spcAft>
              <a:buClr>
                <a:schemeClr val="dk1"/>
              </a:buClr>
              <a:buSzPts val="5000"/>
              <a:buFont typeface="Arial"/>
              <a:buChar char="•"/>
            </a:pPr>
            <a:r>
              <a:rPr lang="en-US" sz="6000">
                <a:solidFill>
                  <a:schemeClr val="dk1"/>
                </a:solidFill>
                <a:latin typeface="Montserrat"/>
                <a:ea typeface="Montserrat"/>
                <a:cs typeface="Montserrat"/>
                <a:sym typeface="Montserrat"/>
              </a:rPr>
              <a:t>Podcast </a:t>
            </a:r>
            <a:r>
              <a:rPr b="0" i="0" lang="en-US" sz="5000" u="none" cap="none" strike="noStrike">
                <a:solidFill>
                  <a:schemeClr val="dk1"/>
                </a:solidFill>
                <a:latin typeface="Lato"/>
                <a:ea typeface="Lato"/>
                <a:cs typeface="Lato"/>
                <a:sym typeface="Lato"/>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5000" u="none" cap="none" strike="noStrike">
              <a:solidFill>
                <a:schemeClr val="dk1"/>
              </a:solidFill>
              <a:latin typeface="Lato"/>
              <a:ea typeface="Lato"/>
              <a:cs typeface="Lato"/>
              <a:sym typeface="Lato"/>
            </a:endParaRPr>
          </a:p>
        </p:txBody>
      </p:sp>
      <p:pic>
        <p:nvPicPr>
          <p:cNvPr id="520" name="Google Shape;520;p16"/>
          <p:cNvPicPr preferRelativeResize="0"/>
          <p:nvPr/>
        </p:nvPicPr>
        <p:blipFill rotWithShape="1">
          <a:blip r:embed="rId3">
            <a:alphaModFix/>
          </a:blip>
          <a:srcRect b="13309" l="4427" r="40705" t="10371"/>
          <a:stretch/>
        </p:blipFill>
        <p:spPr>
          <a:xfrm>
            <a:off x="151600" y="60200"/>
            <a:ext cx="10151825" cy="13367973"/>
          </a:xfrm>
          <a:prstGeom prst="rect">
            <a:avLst/>
          </a:prstGeom>
          <a:noFill/>
          <a:ln>
            <a:noFill/>
          </a:ln>
        </p:spPr>
      </p:pic>
      <p:sp>
        <p:nvSpPr>
          <p:cNvPr id="521" name="Google Shape;521;p16"/>
          <p:cNvSpPr txBox="1"/>
          <p:nvPr/>
        </p:nvSpPr>
        <p:spPr>
          <a:xfrm>
            <a:off x="6786438" y="66475"/>
            <a:ext cx="18515100" cy="2362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8000"/>
              <a:buFont typeface="Arial"/>
              <a:buNone/>
            </a:pPr>
            <a:r>
              <a:rPr b="1" lang="en-US" sz="8000">
                <a:latin typeface="Montserrat"/>
                <a:ea typeface="Montserrat"/>
                <a:cs typeface="Montserrat"/>
                <a:sym typeface="Montserrat"/>
              </a:rPr>
              <a:t>Macro I</a:t>
            </a:r>
            <a:r>
              <a:rPr b="1" lang="en-US" sz="8000">
                <a:latin typeface="Montserrat"/>
                <a:ea typeface="Montserrat"/>
                <a:cs typeface="Montserrat"/>
                <a:sym typeface="Montserrat"/>
              </a:rPr>
              <a:t>n</a:t>
            </a:r>
            <a:r>
              <a:rPr b="1" lang="en-US" sz="8000">
                <a:latin typeface="Montserrat"/>
                <a:ea typeface="Montserrat"/>
                <a:cs typeface="Montserrat"/>
                <a:sym typeface="Montserrat"/>
              </a:rPr>
              <a:t>fluencer: </a:t>
            </a:r>
            <a:endParaRPr b="1" sz="8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8000"/>
              <a:buFont typeface="Arial"/>
              <a:buNone/>
            </a:pPr>
            <a:r>
              <a:rPr b="1" lang="en-US" sz="6000">
                <a:latin typeface="Montserrat"/>
                <a:ea typeface="Montserrat"/>
                <a:cs typeface="Montserrat"/>
                <a:sym typeface="Montserrat"/>
              </a:rPr>
              <a:t>Gary Vaynerchuk, </a:t>
            </a:r>
            <a:endParaRPr b="1" sz="6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8000"/>
              <a:buFont typeface="Arial"/>
              <a:buNone/>
            </a:pPr>
            <a:r>
              <a:rPr b="1" lang="en-US" sz="6000">
                <a:latin typeface="Montserrat"/>
                <a:ea typeface="Montserrat"/>
                <a:cs typeface="Montserrat"/>
                <a:sym typeface="Montserrat"/>
              </a:rPr>
              <a:t>3M LinkedIn Followers</a:t>
            </a:r>
            <a:endParaRPr b="1" sz="6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8000"/>
              <a:buFont typeface="Arial"/>
              <a:buNone/>
            </a:pPr>
            <a:r>
              <a:t/>
            </a:r>
            <a:endParaRPr b="1" sz="8000">
              <a:solidFill>
                <a:schemeClr val="dk1"/>
              </a:solidFill>
              <a:latin typeface="Montserrat"/>
              <a:ea typeface="Montserrat"/>
              <a:cs typeface="Montserrat"/>
              <a:sym typeface="Montserrat"/>
            </a:endParaRPr>
          </a:p>
        </p:txBody>
      </p:sp>
      <p:sp>
        <p:nvSpPr>
          <p:cNvPr id="522" name="Google Shape;522;p16"/>
          <p:cNvSpPr txBox="1"/>
          <p:nvPr/>
        </p:nvSpPr>
        <p:spPr>
          <a:xfrm>
            <a:off x="11444146" y="10968342"/>
            <a:ext cx="84546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E2128"/>
                </a:solidFill>
                <a:latin typeface="Montserrat"/>
                <a:ea typeface="Montserrat"/>
                <a:cs typeface="Montserrat"/>
                <a:sym typeface="Montserrat"/>
              </a:rPr>
              <a:t>Source </a:t>
            </a:r>
            <a:r>
              <a:rPr b="1" lang="en-US" sz="3000">
                <a:latin typeface="Montserrat"/>
                <a:ea typeface="Montserrat"/>
                <a:cs typeface="Montserrat"/>
                <a:sym typeface="Montserrat"/>
              </a:rPr>
              <a:t>Hubspot + SproutSocial</a:t>
            </a:r>
            <a:endParaRPr b="1" sz="3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rgbClr val="1E2128"/>
              </a:solidFill>
              <a:latin typeface="Montserrat"/>
              <a:ea typeface="Montserrat"/>
              <a:cs typeface="Montserrat"/>
              <a:sym typeface="Montserrat"/>
            </a:endParaRPr>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1000"/>
                                        <p:tgtEl>
                                          <p:spTgt spid="51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750"/>
                                        <p:tgtEl>
                                          <p:spTgt spid="518"/>
                                        </p:tgtEl>
                                      </p:cBhvr>
                                    </p:animEffect>
                                  </p:childTnLst>
                                </p:cTn>
                              </p:par>
                              <p:par>
                                <p:cTn fill="hold" nodeType="with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1000"/>
                                        <p:tgtEl>
                                          <p:spTgt spid="517"/>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750"/>
                                        <p:tgtEl>
                                          <p:spTgt spid="515"/>
                                        </p:tgtEl>
                                      </p:cBhvr>
                                    </p:animEffect>
                                  </p:childTnLst>
                                </p:cTn>
                              </p:par>
                              <p:par>
                                <p:cTn fill="hold" nodeType="withEffect" presetClass="entr" presetID="1" presetSubtype="0">
                                  <p:stCondLst>
                                    <p:cond delay="400"/>
                                  </p:stCondLst>
                                  <p:childTnLst>
                                    <p:set>
                                      <p:cBhvr>
                                        <p:cTn dur="1" fill="hold">
                                          <p:stCondLst>
                                            <p:cond delay="0"/>
                                          </p:stCondLst>
                                        </p:cTn>
                                        <p:tgtEl>
                                          <p:spTgt spid="514"/>
                                        </p:tgtEl>
                                        <p:attrNameLst>
                                          <p:attrName>style.visibility</p:attrName>
                                        </p:attrNameLst>
                                      </p:cBhvr>
                                      <p:to>
                                        <p:strVal val="visible"/>
                                      </p:to>
                                    </p:set>
                                  </p:childTnLst>
                                </p:cTn>
                              </p:par>
                            </p:childTnLst>
                          </p:cTn>
                        </p:par>
                        <p:par>
                          <p:cTn fill="hold">
                            <p:stCondLst>
                              <p:cond delay="2000"/>
                            </p:stCondLst>
                            <p:childTnLst>
                              <p:par>
                                <p:cTn fill="hold" nodeType="afterEffect" presetClass="entr" presetID="1" presetSubtype="0">
                                  <p:stCondLst>
                                    <p:cond delay="450"/>
                                  </p:stCondLst>
                                  <p:childTnLst>
                                    <p:set>
                                      <p:cBhvr>
                                        <p:cTn dur="1" fill="hold">
                                          <p:stCondLst>
                                            <p:cond delay="0"/>
                                          </p:stCondLst>
                                        </p:cTn>
                                        <p:tgtEl>
                                          <p:spTgt spid="513"/>
                                        </p:tgtEl>
                                        <p:attrNameLst>
                                          <p:attrName>style.visibility</p:attrName>
                                        </p:attrNameLst>
                                      </p:cBhvr>
                                      <p:to>
                                        <p:strVal val="visible"/>
                                      </p:to>
                                    </p:set>
                                  </p:childTnLst>
                                </p:cTn>
                              </p:par>
                            </p:childTnLst>
                          </p:cTn>
                        </p:par>
                        <p:par>
                          <p:cTn fill="hold">
                            <p:stCondLst>
                              <p:cond delay="2001"/>
                            </p:stCondLst>
                            <p:childTnLst>
                              <p:par>
                                <p:cTn fill="hold" nodeType="afterEffect" presetClass="entr" presetID="1" presetSubtype="0">
                                  <p:stCondLst>
                                    <p:cond delay="500"/>
                                  </p:stCondLst>
                                  <p:childTnLst>
                                    <p:set>
                                      <p:cBhvr>
                                        <p:cTn dur="1" fill="hold">
                                          <p:stCondLst>
                                            <p:cond delay="0"/>
                                          </p:stCondLst>
                                        </p:cTn>
                                        <p:tgtEl>
                                          <p:spTgt spid="512"/>
                                        </p:tgtEl>
                                        <p:attrNameLst>
                                          <p:attrName>style.visibility</p:attrName>
                                        </p:attrNameLst>
                                      </p:cBhvr>
                                      <p:to>
                                        <p:strVal val="visible"/>
                                      </p:to>
                                    </p:set>
                                  </p:childTnLst>
                                </p:cTn>
                              </p:par>
                            </p:childTnLst>
                          </p:cTn>
                        </p:par>
                        <p:par>
                          <p:cTn fill="hold">
                            <p:stCondLst>
                              <p:cond delay="2002"/>
                            </p:stCondLst>
                            <p:childTnLst>
                              <p:par>
                                <p:cTn fill="hold" nodeType="afterEffect" presetClass="entr" presetID="1" presetSubtype="0">
                                  <p:stCondLst>
                                    <p:cond delay="550"/>
                                  </p:stCondLst>
                                  <p:childTnLst>
                                    <p:set>
                                      <p:cBhvr>
                                        <p:cTn dur="1" fill="hold">
                                          <p:stCondLst>
                                            <p:cond delay="0"/>
                                          </p:stCondLst>
                                        </p:cTn>
                                        <p:tgtEl>
                                          <p:spTgt spid="511"/>
                                        </p:tgtEl>
                                        <p:attrNameLst>
                                          <p:attrName>style.visibility</p:attrName>
                                        </p:attrNameLst>
                                      </p:cBhvr>
                                      <p:to>
                                        <p:strVal val="visible"/>
                                      </p:to>
                                    </p:set>
                                  </p:childTnLst>
                                </p:cTn>
                              </p:par>
                            </p:childTnLst>
                          </p:cTn>
                        </p:par>
                        <p:par>
                          <p:cTn fill="hold">
                            <p:stCondLst>
                              <p:cond delay="2003"/>
                            </p:stCondLst>
                            <p:childTnLst>
                              <p:par>
                                <p:cTn fill="hold" nodeType="afterEffect" presetClass="entr" presetID="1" presetSubtype="0">
                                  <p:stCondLst>
                                    <p:cond delay="600"/>
                                  </p:stCondLst>
                                  <p:childTnLst>
                                    <p:set>
                                      <p:cBhvr>
                                        <p:cTn dur="1" fill="hold">
                                          <p:stCondLst>
                                            <p:cond delay="0"/>
                                          </p:stCondLst>
                                        </p:cTn>
                                        <p:tgtEl>
                                          <p:spTgt spid="510"/>
                                        </p:tgtEl>
                                        <p:attrNameLst>
                                          <p:attrName>style.visibility</p:attrName>
                                        </p:attrNameLst>
                                      </p:cBhvr>
                                      <p:to>
                                        <p:strVal val="visible"/>
                                      </p:to>
                                    </p:set>
                                  </p:childTnLst>
                                </p:cTn>
                              </p:par>
                            </p:childTnLst>
                          </p:cTn>
                        </p:par>
                        <p:par>
                          <p:cTn fill="hold">
                            <p:stCondLst>
                              <p:cond delay="2004"/>
                            </p:stCondLst>
                            <p:childTnLst>
                              <p:par>
                                <p:cTn fill="hold" nodeType="afterEffect" presetClass="entr" presetID="1" presetSubtype="0">
                                  <p:stCondLst>
                                    <p:cond delay="650"/>
                                  </p:stCondLst>
                                  <p:childTnLst>
                                    <p:set>
                                      <p:cBhvr>
                                        <p:cTn dur="1" fill="hold">
                                          <p:stCondLst>
                                            <p:cond delay="0"/>
                                          </p:stCondLst>
                                        </p:cTn>
                                        <p:tgtEl>
                                          <p:spTgt spid="509"/>
                                        </p:tgtEl>
                                        <p:attrNameLst>
                                          <p:attrName>style.visibility</p:attrName>
                                        </p:attrNameLst>
                                      </p:cBhvr>
                                      <p:to>
                                        <p:strVal val="visible"/>
                                      </p:to>
                                    </p:set>
                                  </p:childTnLst>
                                </p:cTn>
                              </p:par>
                              <p:par>
                                <p:cTn fill="hold" nodeType="withEffect" presetClass="entr" presetID="10" presetSubtype="0">
                                  <p:stCondLst>
                                    <p:cond delay="200"/>
                                  </p:stCondLst>
                                  <p:childTnLst>
                                    <p:set>
                                      <p:cBhvr>
                                        <p:cTn dur="1" fill="hold">
                                          <p:stCondLst>
                                            <p:cond delay="0"/>
                                          </p:stCondLst>
                                        </p:cTn>
                                        <p:tgtEl>
                                          <p:spTgt spid="519"/>
                                        </p:tgtEl>
                                        <p:attrNameLst>
                                          <p:attrName>style.visibility</p:attrName>
                                        </p:attrNameLst>
                                      </p:cBhvr>
                                      <p:to>
                                        <p:strVal val="visible"/>
                                      </p:to>
                                    </p:set>
                                    <p:animEffect filter="fade" transition="in">
                                      <p:cBhvr>
                                        <p:cTn dur="750"/>
                                        <p:tgtEl>
                                          <p:spTgt spid="5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cxnSp>
        <p:nvCxnSpPr>
          <p:cNvPr id="528" name="Google Shape;528;g8822156985_0_56"/>
          <p:cNvCxnSpPr/>
          <p:nvPr/>
        </p:nvCxnSpPr>
        <p:spPr>
          <a:xfrm>
            <a:off x="3556009" y="11901969"/>
            <a:ext cx="2031900" cy="0"/>
          </a:xfrm>
          <a:prstGeom prst="straightConnector1">
            <a:avLst/>
          </a:prstGeom>
          <a:noFill/>
          <a:ln cap="rnd" cmpd="sng" w="101600">
            <a:solidFill>
              <a:schemeClr val="dk2"/>
            </a:solidFill>
            <a:prstDash val="solid"/>
            <a:round/>
            <a:headEnd len="sm" w="sm" type="none"/>
            <a:tailEnd len="sm" w="sm" type="none"/>
          </a:ln>
        </p:spPr>
      </p:cxnSp>
      <p:sp>
        <p:nvSpPr>
          <p:cNvPr id="529" name="Google Shape;529;g8822156985_0_56"/>
          <p:cNvSpPr/>
          <p:nvPr/>
        </p:nvSpPr>
        <p:spPr>
          <a:xfrm>
            <a:off x="18859673" y="1744145"/>
            <a:ext cx="10791583" cy="10791583"/>
          </a:xfrm>
          <a:custGeom>
            <a:rect b="b" l="l" r="r" t="t"/>
            <a:pathLst>
              <a:path extrusionOk="0" h="10791583" w="10791583">
                <a:moveTo>
                  <a:pt x="10638510" y="5118620"/>
                </a:moveTo>
                <a:lnTo>
                  <a:pt x="5672963" y="153073"/>
                </a:lnTo>
                <a:cubicBezTo>
                  <a:pt x="5519889" y="0"/>
                  <a:pt x="5271693" y="0"/>
                  <a:pt x="5118633" y="153073"/>
                </a:cubicBezTo>
                <a:lnTo>
                  <a:pt x="153073" y="5118620"/>
                </a:lnTo>
                <a:cubicBezTo>
                  <a:pt x="0" y="5271693"/>
                  <a:pt x="0" y="5519877"/>
                  <a:pt x="153073" y="5672950"/>
                </a:cubicBezTo>
                <a:lnTo>
                  <a:pt x="5118633" y="10638510"/>
                </a:lnTo>
                <a:cubicBezTo>
                  <a:pt x="5271693" y="10791583"/>
                  <a:pt x="5519889" y="10791583"/>
                  <a:pt x="5672963" y="10638510"/>
                </a:cubicBezTo>
                <a:lnTo>
                  <a:pt x="10638510" y="5672950"/>
                </a:lnTo>
                <a:cubicBezTo>
                  <a:pt x="10791583" y="5519877"/>
                  <a:pt x="10791583" y="5271693"/>
                  <a:pt x="10638510" y="5118620"/>
                </a:cubicBezTo>
                <a:close/>
                <a:moveTo>
                  <a:pt x="9124810" y="5515775"/>
                </a:moveTo>
                <a:lnTo>
                  <a:pt x="5515775" y="9124810"/>
                </a:lnTo>
                <a:cubicBezTo>
                  <a:pt x="5449506" y="9191078"/>
                  <a:pt x="5342077" y="9191078"/>
                  <a:pt x="5275808" y="9124810"/>
                </a:cubicBezTo>
                <a:lnTo>
                  <a:pt x="1666773" y="5515775"/>
                </a:lnTo>
                <a:cubicBezTo>
                  <a:pt x="1600504" y="5449506"/>
                  <a:pt x="1600504" y="5342064"/>
                  <a:pt x="1666773" y="5275795"/>
                </a:cubicBezTo>
                <a:lnTo>
                  <a:pt x="5275808" y="1666773"/>
                </a:lnTo>
                <a:cubicBezTo>
                  <a:pt x="5342077" y="1600504"/>
                  <a:pt x="5449506" y="1600504"/>
                  <a:pt x="5515775" y="1666773"/>
                </a:cubicBezTo>
                <a:lnTo>
                  <a:pt x="9124810" y="5275795"/>
                </a:lnTo>
                <a:cubicBezTo>
                  <a:pt x="9191078" y="5342064"/>
                  <a:pt x="9191078" y="5449506"/>
                  <a:pt x="9124810" y="5515775"/>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cxnSp>
        <p:nvCxnSpPr>
          <p:cNvPr id="530" name="Google Shape;530;g8822156985_0_56"/>
          <p:cNvCxnSpPr/>
          <p:nvPr/>
        </p:nvCxnSpPr>
        <p:spPr>
          <a:xfrm>
            <a:off x="1149527" y="0"/>
            <a:ext cx="0" cy="13716000"/>
          </a:xfrm>
          <a:prstGeom prst="straightConnector1">
            <a:avLst/>
          </a:prstGeom>
          <a:noFill/>
          <a:ln cap="flat" cmpd="sng" w="101600">
            <a:solidFill>
              <a:srgbClr val="D2D6DD"/>
            </a:solidFill>
            <a:prstDash val="solid"/>
            <a:round/>
            <a:headEnd len="sm" w="sm" type="none"/>
            <a:tailEnd len="sm" w="sm" type="none"/>
          </a:ln>
        </p:spPr>
      </p:cxnSp>
      <p:sp>
        <p:nvSpPr>
          <p:cNvPr id="531" name="Google Shape;531;g8822156985_0_56"/>
          <p:cNvSpPr txBox="1"/>
          <p:nvPr/>
        </p:nvSpPr>
        <p:spPr>
          <a:xfrm>
            <a:off x="14518375" y="5264250"/>
            <a:ext cx="8910000" cy="4385700"/>
          </a:xfrm>
          <a:prstGeom prst="rect">
            <a:avLst/>
          </a:prstGeom>
          <a:noFill/>
          <a:ln>
            <a:noFill/>
          </a:ln>
        </p:spPr>
        <p:txBody>
          <a:bodyPr anchorCtr="0" anchor="t" bIns="0" lIns="0" spcFirstLastPara="1" rIns="0" wrap="square" tIns="0">
            <a:noAutofit/>
          </a:bodyPr>
          <a:lstStyle/>
          <a:p>
            <a:pPr indent="-749300" lvl="0" marL="685800" marR="0" rtl="0" algn="l">
              <a:lnSpc>
                <a:spcPct val="100000"/>
              </a:lnSpc>
              <a:spcBef>
                <a:spcPts val="0"/>
              </a:spcBef>
              <a:spcAft>
                <a:spcPts val="0"/>
              </a:spcAft>
              <a:buClr>
                <a:schemeClr val="dk1"/>
              </a:buClr>
              <a:buSzPts val="6000"/>
              <a:buFont typeface="Montserrat"/>
              <a:buChar char="•"/>
            </a:pPr>
            <a:r>
              <a:rPr lang="en-US" sz="6000">
                <a:solidFill>
                  <a:schemeClr val="dk1"/>
                </a:solidFill>
                <a:latin typeface="Montserrat"/>
                <a:ea typeface="Montserrat"/>
                <a:cs typeface="Montserrat"/>
                <a:sym typeface="Montserrat"/>
              </a:rPr>
              <a:t>Registered Nurse</a:t>
            </a:r>
            <a:endParaRPr sz="6000">
              <a:solidFill>
                <a:schemeClr val="dk1"/>
              </a:solidFill>
              <a:latin typeface="Montserrat"/>
              <a:ea typeface="Montserrat"/>
              <a:cs typeface="Montserrat"/>
              <a:sym typeface="Montserrat"/>
            </a:endParaRPr>
          </a:p>
          <a:p>
            <a:pPr indent="-749300" lvl="0" marL="685800" marR="0" rtl="0" algn="l">
              <a:lnSpc>
                <a:spcPct val="100000"/>
              </a:lnSpc>
              <a:spcBef>
                <a:spcPts val="0"/>
              </a:spcBef>
              <a:spcAft>
                <a:spcPts val="0"/>
              </a:spcAft>
              <a:buClr>
                <a:schemeClr val="dk1"/>
              </a:buClr>
              <a:buSzPts val="6000"/>
              <a:buFont typeface="Montserrat"/>
              <a:buChar char="•"/>
            </a:pPr>
            <a:r>
              <a:rPr lang="en-US" sz="6000">
                <a:solidFill>
                  <a:schemeClr val="dk1"/>
                </a:solidFill>
                <a:latin typeface="Montserrat"/>
                <a:ea typeface="Montserrat"/>
                <a:cs typeface="Montserrat"/>
                <a:sym typeface="Montserrat"/>
              </a:rPr>
              <a:t>Lifestyle Blog / Insta</a:t>
            </a:r>
            <a:endParaRPr sz="6000">
              <a:solidFill>
                <a:schemeClr val="dk1"/>
              </a:solidFill>
              <a:latin typeface="Montserrat"/>
              <a:ea typeface="Montserrat"/>
              <a:cs typeface="Montserrat"/>
              <a:sym typeface="Montserrat"/>
            </a:endParaRPr>
          </a:p>
          <a:p>
            <a:pPr indent="-749300" lvl="0" marL="685800" marR="0" rtl="0" algn="l">
              <a:lnSpc>
                <a:spcPct val="100000"/>
              </a:lnSpc>
              <a:spcBef>
                <a:spcPts val="0"/>
              </a:spcBef>
              <a:spcAft>
                <a:spcPts val="0"/>
              </a:spcAft>
              <a:buClr>
                <a:schemeClr val="dk1"/>
              </a:buClr>
              <a:buSzPts val="6000"/>
              <a:buFont typeface="Montserrat"/>
              <a:buChar char="•"/>
            </a:pPr>
            <a:r>
              <a:rPr lang="en-US" sz="6000">
                <a:solidFill>
                  <a:schemeClr val="dk1"/>
                </a:solidFill>
                <a:latin typeface="Montserrat"/>
                <a:ea typeface="Montserrat"/>
                <a:cs typeface="Montserrat"/>
                <a:sym typeface="Montserrat"/>
              </a:rPr>
              <a:t>Relevant Products</a:t>
            </a:r>
            <a:endParaRPr sz="6000">
              <a:solidFill>
                <a:schemeClr val="dk1"/>
              </a:solidFill>
              <a:latin typeface="Montserrat"/>
              <a:ea typeface="Montserrat"/>
              <a:cs typeface="Montserrat"/>
              <a:sym typeface="Montserrat"/>
            </a:endParaRPr>
          </a:p>
          <a:p>
            <a:pPr indent="-749300" lvl="0" marL="685800" marR="0" rtl="0" algn="l">
              <a:lnSpc>
                <a:spcPct val="100000"/>
              </a:lnSpc>
              <a:spcBef>
                <a:spcPts val="0"/>
              </a:spcBef>
              <a:spcAft>
                <a:spcPts val="0"/>
              </a:spcAft>
              <a:buClr>
                <a:schemeClr val="dk1"/>
              </a:buClr>
              <a:buSzPts val="6000"/>
              <a:buFont typeface="Montserrat"/>
              <a:buChar char="•"/>
            </a:pPr>
            <a:r>
              <a:rPr lang="en-US" sz="6000">
                <a:solidFill>
                  <a:schemeClr val="dk1"/>
                </a:solidFill>
                <a:latin typeface="Montserrat"/>
                <a:ea typeface="Montserrat"/>
                <a:cs typeface="Montserrat"/>
                <a:sym typeface="Montserrat"/>
              </a:rPr>
              <a:t>Niche Professional</a:t>
            </a:r>
            <a:endParaRPr i="0" sz="1400" u="none" cap="none" strike="noStrike">
              <a:solidFill>
                <a:srgbClr val="000000"/>
              </a:solidFill>
            </a:endParaRPr>
          </a:p>
          <a:p>
            <a:pPr indent="0" lvl="0" marL="0" marR="0" rtl="0" algn="l">
              <a:lnSpc>
                <a:spcPct val="100000"/>
              </a:lnSpc>
              <a:spcBef>
                <a:spcPts val="0"/>
              </a:spcBef>
              <a:spcAft>
                <a:spcPts val="0"/>
              </a:spcAft>
              <a:buNone/>
            </a:pPr>
            <a:r>
              <a:t/>
            </a:r>
            <a:endParaRPr b="0" i="0" sz="5000" u="none" cap="none" strike="noStrike">
              <a:solidFill>
                <a:schemeClr val="dk1"/>
              </a:solidFill>
              <a:latin typeface="Lato"/>
              <a:ea typeface="Lato"/>
              <a:cs typeface="Lato"/>
              <a:sym typeface="Lato"/>
            </a:endParaRPr>
          </a:p>
        </p:txBody>
      </p:sp>
      <p:sp>
        <p:nvSpPr>
          <p:cNvPr id="532" name="Google Shape;532;g8822156985_0_56"/>
          <p:cNvSpPr txBox="1"/>
          <p:nvPr/>
        </p:nvSpPr>
        <p:spPr>
          <a:xfrm>
            <a:off x="6786438" y="66475"/>
            <a:ext cx="18515100" cy="23622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US" sz="8000">
                <a:latin typeface="Montserrat"/>
                <a:ea typeface="Montserrat"/>
                <a:cs typeface="Montserrat"/>
                <a:sym typeface="Montserrat"/>
              </a:rPr>
              <a:t>Micro Influencer: </a:t>
            </a:r>
            <a:endParaRPr b="1" sz="8000">
              <a:latin typeface="Montserrat"/>
              <a:ea typeface="Montserrat"/>
              <a:cs typeface="Montserrat"/>
              <a:sym typeface="Montserrat"/>
            </a:endParaRPr>
          </a:p>
          <a:p>
            <a:pPr indent="0" lvl="0" marL="0" rtl="0" algn="ctr">
              <a:lnSpc>
                <a:spcPct val="115000"/>
              </a:lnSpc>
              <a:spcBef>
                <a:spcPts val="0"/>
              </a:spcBef>
              <a:spcAft>
                <a:spcPts val="0"/>
              </a:spcAft>
              <a:buNone/>
            </a:pPr>
            <a:r>
              <a:rPr b="1" lang="en-US" sz="6000">
                <a:latin typeface="Montserrat"/>
                <a:ea typeface="Montserrat"/>
                <a:cs typeface="Montserrat"/>
                <a:sym typeface="Montserrat"/>
              </a:rPr>
              <a:t>Nurse Clara </a:t>
            </a:r>
            <a:endParaRPr b="1" sz="6000">
              <a:latin typeface="Montserrat"/>
              <a:ea typeface="Montserrat"/>
              <a:cs typeface="Montserrat"/>
              <a:sym typeface="Montserrat"/>
            </a:endParaRPr>
          </a:p>
          <a:p>
            <a:pPr indent="0" lvl="0" marL="0" rtl="0" algn="ctr">
              <a:lnSpc>
                <a:spcPct val="115000"/>
              </a:lnSpc>
              <a:spcBef>
                <a:spcPts val="0"/>
              </a:spcBef>
              <a:spcAft>
                <a:spcPts val="0"/>
              </a:spcAft>
              <a:buNone/>
            </a:pPr>
            <a:r>
              <a:rPr b="1" lang="en-US" sz="6000">
                <a:latin typeface="Montserrat"/>
                <a:ea typeface="Montserrat"/>
                <a:cs typeface="Montserrat"/>
                <a:sym typeface="Montserrat"/>
              </a:rPr>
              <a:t>57.4K Instagram Followers</a:t>
            </a:r>
            <a:endParaRPr b="1" sz="8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8000"/>
              <a:buFont typeface="Arial"/>
              <a:buNone/>
            </a:pPr>
            <a:r>
              <a:t/>
            </a:r>
            <a:endParaRPr b="1" sz="8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8000"/>
              <a:buFont typeface="Arial"/>
              <a:buNone/>
            </a:pPr>
            <a:r>
              <a:t/>
            </a:r>
            <a:endParaRPr b="1" sz="8000">
              <a:solidFill>
                <a:schemeClr val="dk1"/>
              </a:solidFill>
              <a:latin typeface="Montserrat"/>
              <a:ea typeface="Montserrat"/>
              <a:cs typeface="Montserrat"/>
              <a:sym typeface="Montserrat"/>
            </a:endParaRPr>
          </a:p>
        </p:txBody>
      </p:sp>
      <p:sp>
        <p:nvSpPr>
          <p:cNvPr id="533" name="Google Shape;533;g8822156985_0_56"/>
          <p:cNvSpPr txBox="1"/>
          <p:nvPr/>
        </p:nvSpPr>
        <p:spPr>
          <a:xfrm>
            <a:off x="14973771" y="12857017"/>
            <a:ext cx="84546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E2128"/>
                </a:solidFill>
                <a:latin typeface="Montserrat"/>
                <a:ea typeface="Montserrat"/>
                <a:cs typeface="Montserrat"/>
                <a:sym typeface="Montserrat"/>
              </a:rPr>
              <a:t>Source </a:t>
            </a:r>
            <a:r>
              <a:rPr b="1" lang="en-US" sz="3000">
                <a:latin typeface="Montserrat"/>
                <a:ea typeface="Montserrat"/>
                <a:cs typeface="Montserrat"/>
                <a:sym typeface="Montserrat"/>
              </a:rPr>
              <a:t>Hubspot + SproutSocial</a:t>
            </a:r>
            <a:endParaRPr b="1" sz="3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rgbClr val="1E2128"/>
              </a:solidFill>
              <a:latin typeface="Montserrat"/>
              <a:ea typeface="Montserrat"/>
              <a:cs typeface="Montserrat"/>
              <a:sym typeface="Montserrat"/>
            </a:endParaRPr>
          </a:p>
        </p:txBody>
      </p:sp>
      <p:pic>
        <p:nvPicPr>
          <p:cNvPr id="534" name="Google Shape;534;g8822156985_0_56"/>
          <p:cNvPicPr preferRelativeResize="0"/>
          <p:nvPr/>
        </p:nvPicPr>
        <p:blipFill>
          <a:blip r:embed="rId3">
            <a:alphaModFix/>
          </a:blip>
          <a:stretch>
            <a:fillRect/>
          </a:stretch>
        </p:blipFill>
        <p:spPr>
          <a:xfrm>
            <a:off x="152400" y="3429000"/>
            <a:ext cx="14052395" cy="10163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8" name="Shape 538"/>
        <p:cNvGrpSpPr/>
        <p:nvPr/>
      </p:nvGrpSpPr>
      <p:grpSpPr>
        <a:xfrm>
          <a:off x="0" y="0"/>
          <a:ext cx="0" cy="0"/>
          <a:chOff x="0" y="0"/>
          <a:chExt cx="0" cy="0"/>
        </a:xfrm>
      </p:grpSpPr>
      <p:sp>
        <p:nvSpPr>
          <p:cNvPr id="539" name="Google Shape;539;p7"/>
          <p:cNvSpPr/>
          <p:nvPr/>
        </p:nvSpPr>
        <p:spPr>
          <a:xfrm>
            <a:off x="4692093" y="-1"/>
            <a:ext cx="19691871" cy="13715998"/>
          </a:xfrm>
          <a:custGeom>
            <a:rect b="b" l="l" r="r" t="t"/>
            <a:pathLst>
              <a:path extrusionOk="0" h="13716000" w="19691870">
                <a:moveTo>
                  <a:pt x="3611600" y="13716000"/>
                </a:moveTo>
                <a:cubicBezTo>
                  <a:pt x="2194102" y="12656223"/>
                  <a:pt x="0" y="10044734"/>
                  <a:pt x="6194996" y="8372055"/>
                </a:cubicBezTo>
                <a:cubicBezTo>
                  <a:pt x="13330923" y="6445300"/>
                  <a:pt x="14730806" y="3032582"/>
                  <a:pt x="11497627" y="0"/>
                </a:cubicBezTo>
                <a:lnTo>
                  <a:pt x="19691870" y="0"/>
                </a:lnTo>
                <a:lnTo>
                  <a:pt x="19691870" y="13716000"/>
                </a:lnTo>
                <a:close/>
              </a:path>
            </a:pathLst>
          </a:custGeom>
          <a:solidFill>
            <a:schemeClr val="dk2"/>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540" name="Google Shape;540;p7"/>
          <p:cNvSpPr/>
          <p:nvPr/>
        </p:nvSpPr>
        <p:spPr>
          <a:xfrm>
            <a:off x="6075118" y="8392238"/>
            <a:ext cx="2761831" cy="5595074"/>
          </a:xfrm>
          <a:custGeom>
            <a:rect b="b" l="l" r="r" t="t"/>
            <a:pathLst>
              <a:path extrusionOk="0" h="5595073" w="2761830">
                <a:moveTo>
                  <a:pt x="1549057" y="5595073"/>
                </a:moveTo>
                <a:cubicBezTo>
                  <a:pt x="1231061" y="5327878"/>
                  <a:pt x="866927" y="4970868"/>
                  <a:pt x="574179" y="4544225"/>
                </a:cubicBezTo>
                <a:cubicBezTo>
                  <a:pt x="367690" y="4243311"/>
                  <a:pt x="217792" y="3936961"/>
                  <a:pt x="128638" y="3633724"/>
                </a:cubicBezTo>
                <a:cubicBezTo>
                  <a:pt x="20472" y="3265855"/>
                  <a:pt x="0" y="2899752"/>
                  <a:pt x="67805" y="2545575"/>
                </a:cubicBezTo>
                <a:cubicBezTo>
                  <a:pt x="196697" y="1872234"/>
                  <a:pt x="636409" y="1266545"/>
                  <a:pt x="1374736" y="745337"/>
                </a:cubicBezTo>
                <a:cubicBezTo>
                  <a:pt x="1751634" y="479285"/>
                  <a:pt x="2215273" y="230301"/>
                  <a:pt x="2761830" y="0"/>
                </a:cubicBezTo>
              </a:path>
            </a:pathLst>
          </a:custGeom>
          <a:noFill/>
          <a:ln cap="rnd" cmpd="sng" w="254000">
            <a:solidFill>
              <a:schemeClr val="dk2"/>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541" name="Google Shape;541;p7"/>
          <p:cNvSpPr/>
          <p:nvPr/>
        </p:nvSpPr>
        <p:spPr>
          <a:xfrm>
            <a:off x="11918391" y="2198608"/>
            <a:ext cx="5628779" cy="4810951"/>
          </a:xfrm>
          <a:custGeom>
            <a:rect b="b" l="l" r="r" t="t"/>
            <a:pathLst>
              <a:path extrusionOk="0" h="4810950" w="5628779">
                <a:moveTo>
                  <a:pt x="0" y="4810950"/>
                </a:moveTo>
                <a:cubicBezTo>
                  <a:pt x="257390" y="4511421"/>
                  <a:pt x="551294" y="4213110"/>
                  <a:pt x="886625" y="3919905"/>
                </a:cubicBezTo>
                <a:cubicBezTo>
                  <a:pt x="1838998" y="3087192"/>
                  <a:pt x="3054197" y="2368499"/>
                  <a:pt x="4576140" y="1711706"/>
                </a:cubicBezTo>
                <a:cubicBezTo>
                  <a:pt x="5320804" y="1390357"/>
                  <a:pt x="5628779" y="710907"/>
                  <a:pt x="5274424" y="0"/>
                </a:cubicBezTo>
              </a:path>
            </a:pathLst>
          </a:custGeom>
          <a:noFill/>
          <a:ln cap="rnd" cmpd="sng" w="254000">
            <a:solidFill>
              <a:schemeClr val="accent4"/>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nvGrpSpPr>
          <p:cNvPr id="542" name="Google Shape;542;p7"/>
          <p:cNvGrpSpPr/>
          <p:nvPr/>
        </p:nvGrpSpPr>
        <p:grpSpPr>
          <a:xfrm>
            <a:off x="21519273" y="2933701"/>
            <a:ext cx="6657276" cy="6657282"/>
            <a:chOff x="21519273" y="2933701"/>
            <a:chExt cx="6657276" cy="6657282"/>
          </a:xfrm>
        </p:grpSpPr>
        <p:sp>
          <p:nvSpPr>
            <p:cNvPr id="543" name="Google Shape;543;p7"/>
            <p:cNvSpPr/>
            <p:nvPr/>
          </p:nvSpPr>
          <p:spPr>
            <a:xfrm>
              <a:off x="21519273" y="2933701"/>
              <a:ext cx="6657276" cy="665728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544" name="Google Shape;544;p7"/>
            <p:cNvSpPr/>
            <p:nvPr/>
          </p:nvSpPr>
          <p:spPr>
            <a:xfrm>
              <a:off x="21977953" y="3429789"/>
              <a:ext cx="2870847" cy="2870848"/>
            </a:xfrm>
            <a:custGeom>
              <a:rect b="b" l="l" r="r" t="t"/>
              <a:pathLst>
                <a:path extrusionOk="0" h="2870847" w="2870847">
                  <a:moveTo>
                    <a:pt x="0" y="2870847"/>
                  </a:moveTo>
                  <a:cubicBezTo>
                    <a:pt x="0" y="1285316"/>
                    <a:pt x="1285328" y="0"/>
                    <a:pt x="2870847" y="0"/>
                  </a:cubicBezTo>
                </a:path>
              </a:pathLst>
            </a:custGeom>
            <a:solidFill>
              <a:schemeClr val="dk2"/>
            </a:solidFill>
            <a:ln cap="rnd" cmpd="sng" w="762000">
              <a:solidFill>
                <a:schemeClr val="lt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grpSp>
        <p:nvGrpSpPr>
          <p:cNvPr id="545" name="Google Shape;545;p7"/>
          <p:cNvGrpSpPr/>
          <p:nvPr/>
        </p:nvGrpSpPr>
        <p:grpSpPr>
          <a:xfrm>
            <a:off x="22388827" y="3803254"/>
            <a:ext cx="4918171" cy="4918175"/>
            <a:chOff x="22388827" y="3803254"/>
            <a:chExt cx="4918171" cy="4918175"/>
          </a:xfrm>
        </p:grpSpPr>
        <p:sp>
          <p:nvSpPr>
            <p:cNvPr id="546" name="Google Shape;546;p7"/>
            <p:cNvSpPr/>
            <p:nvPr/>
          </p:nvSpPr>
          <p:spPr>
            <a:xfrm>
              <a:off x="22388827" y="3803254"/>
              <a:ext cx="4918171" cy="4918175"/>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547" name="Google Shape;547;p7"/>
            <p:cNvSpPr/>
            <p:nvPr/>
          </p:nvSpPr>
          <p:spPr>
            <a:xfrm>
              <a:off x="22742134" y="5943550"/>
              <a:ext cx="2106663" cy="2463749"/>
            </a:xfrm>
            <a:custGeom>
              <a:rect b="b" l="l" r="r" t="t"/>
              <a:pathLst>
                <a:path extrusionOk="0" h="2463749" w="2106663">
                  <a:moveTo>
                    <a:pt x="2106663" y="2463749"/>
                  </a:moveTo>
                  <a:cubicBezTo>
                    <a:pt x="943190" y="2463749"/>
                    <a:pt x="0" y="1520558"/>
                    <a:pt x="0" y="357085"/>
                  </a:cubicBezTo>
                  <a:cubicBezTo>
                    <a:pt x="0" y="235369"/>
                    <a:pt x="10325" y="116065"/>
                    <a:pt x="30137" y="0"/>
                  </a:cubicBezTo>
                </a:path>
              </a:pathLst>
            </a:custGeom>
            <a:solidFill>
              <a:schemeClr val="accent1"/>
            </a:solidFill>
            <a:ln cap="rnd" cmpd="sng" w="101600">
              <a:solidFill>
                <a:schemeClr val="lt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grpSp>
        <p:nvGrpSpPr>
          <p:cNvPr id="548" name="Google Shape;548;p7"/>
          <p:cNvGrpSpPr/>
          <p:nvPr/>
        </p:nvGrpSpPr>
        <p:grpSpPr>
          <a:xfrm>
            <a:off x="13260256" y="11163300"/>
            <a:ext cx="4988338" cy="4988344"/>
            <a:chOff x="13260256" y="11163300"/>
            <a:chExt cx="4988338" cy="4988344"/>
          </a:xfrm>
        </p:grpSpPr>
        <p:sp>
          <p:nvSpPr>
            <p:cNvPr id="549" name="Google Shape;549;p7"/>
            <p:cNvSpPr/>
            <p:nvPr/>
          </p:nvSpPr>
          <p:spPr>
            <a:xfrm>
              <a:off x="13260256" y="11163300"/>
              <a:ext cx="4988338" cy="4988344"/>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550" name="Google Shape;550;p7"/>
            <p:cNvSpPr/>
            <p:nvPr/>
          </p:nvSpPr>
          <p:spPr>
            <a:xfrm>
              <a:off x="13518791" y="11436844"/>
              <a:ext cx="2738476" cy="2738488"/>
            </a:xfrm>
            <a:custGeom>
              <a:rect b="b" l="l" r="r" t="t"/>
              <a:pathLst>
                <a:path extrusionOk="0" h="2738488" w="2738475">
                  <a:moveTo>
                    <a:pt x="46304" y="2738488"/>
                  </a:moveTo>
                  <a:cubicBezTo>
                    <a:pt x="15938" y="2590114"/>
                    <a:pt x="0" y="2436507"/>
                    <a:pt x="0" y="2279154"/>
                  </a:cubicBezTo>
                  <a:cubicBezTo>
                    <a:pt x="0" y="1020419"/>
                    <a:pt x="1020406" y="0"/>
                    <a:pt x="2279154" y="0"/>
                  </a:cubicBezTo>
                  <a:cubicBezTo>
                    <a:pt x="2436494" y="0"/>
                    <a:pt x="2590114" y="15951"/>
                    <a:pt x="2738475" y="46316"/>
                  </a:cubicBezTo>
                </a:path>
              </a:pathLst>
            </a:custGeom>
            <a:solidFill>
              <a:schemeClr val="dk2"/>
            </a:solidFill>
            <a:ln cap="rnd" cmpd="sng" w="381000">
              <a:solidFill>
                <a:schemeClr val="lt1"/>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grpSp>
        <p:nvGrpSpPr>
          <p:cNvPr id="551" name="Google Shape;551;p7"/>
          <p:cNvGrpSpPr/>
          <p:nvPr/>
        </p:nvGrpSpPr>
        <p:grpSpPr>
          <a:xfrm>
            <a:off x="13868552" y="11846764"/>
            <a:ext cx="3771748" cy="3771752"/>
            <a:chOff x="13868552" y="11846764"/>
            <a:chExt cx="3771748" cy="3771752"/>
          </a:xfrm>
        </p:grpSpPr>
        <p:sp>
          <p:nvSpPr>
            <p:cNvPr id="552" name="Google Shape;552;p7"/>
            <p:cNvSpPr/>
            <p:nvPr/>
          </p:nvSpPr>
          <p:spPr>
            <a:xfrm>
              <a:off x="13868552" y="11846764"/>
              <a:ext cx="3771748" cy="377175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553" name="Google Shape;553;p7"/>
            <p:cNvSpPr/>
            <p:nvPr/>
          </p:nvSpPr>
          <p:spPr>
            <a:xfrm>
              <a:off x="15440113" y="11966769"/>
              <a:ext cx="2107057" cy="2017395"/>
            </a:xfrm>
            <a:custGeom>
              <a:rect b="b" l="l" r="r" t="t"/>
              <a:pathLst>
                <a:path extrusionOk="0" h="2017394" w="2107057">
                  <a:moveTo>
                    <a:pt x="0" y="36639"/>
                  </a:moveTo>
                  <a:cubicBezTo>
                    <a:pt x="115506" y="12623"/>
                    <a:pt x="235203" y="0"/>
                    <a:pt x="357835" y="0"/>
                  </a:cubicBezTo>
                  <a:cubicBezTo>
                    <a:pt x="1323898" y="0"/>
                    <a:pt x="2107057" y="783158"/>
                    <a:pt x="2107057" y="1749234"/>
                  </a:cubicBezTo>
                  <a:cubicBezTo>
                    <a:pt x="2107057" y="1840407"/>
                    <a:pt x="2100071" y="1929968"/>
                    <a:pt x="2086622" y="2017394"/>
                  </a:cubicBezTo>
                </a:path>
              </a:pathLst>
            </a:custGeom>
            <a:solidFill>
              <a:schemeClr val="accent1"/>
            </a:solidFill>
            <a:ln cap="rnd" cmpd="sng" w="101600">
              <a:solidFill>
                <a:srgbClr val="FFFFFF"/>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sp>
        <p:nvSpPr>
          <p:cNvPr id="554" name="Google Shape;554;p7"/>
          <p:cNvSpPr/>
          <p:nvPr/>
        </p:nvSpPr>
        <p:spPr>
          <a:xfrm>
            <a:off x="16174881" y="5455652"/>
            <a:ext cx="890143" cy="890143"/>
          </a:xfrm>
          <a:custGeom>
            <a:rect b="b" l="l" r="r" t="t"/>
            <a:pathLst>
              <a:path extrusionOk="0" h="890142" w="890142">
                <a:moveTo>
                  <a:pt x="890142" y="445071"/>
                </a:moveTo>
                <a:cubicBezTo>
                  <a:pt x="890142" y="199262"/>
                  <a:pt x="690879" y="0"/>
                  <a:pt x="445071" y="0"/>
                </a:cubicBezTo>
                <a:cubicBezTo>
                  <a:pt x="199250" y="0"/>
                  <a:pt x="0" y="199262"/>
                  <a:pt x="0" y="445071"/>
                </a:cubicBezTo>
                <a:cubicBezTo>
                  <a:pt x="0" y="690879"/>
                  <a:pt x="199250" y="890142"/>
                  <a:pt x="445071" y="890142"/>
                </a:cubicBezTo>
                <a:cubicBezTo>
                  <a:pt x="690879" y="890142"/>
                  <a:pt x="890142" y="690879"/>
                  <a:pt x="890142" y="445071"/>
                </a:cubicBezTo>
                <a:close/>
              </a:path>
            </a:pathLst>
          </a:custGeom>
          <a:solidFill>
            <a:srgbClr val="FFFFFF"/>
          </a:solidFill>
          <a:ln>
            <a:noFill/>
          </a:ln>
          <a:effectLst>
            <a:outerShdw blurRad="1270000" sx="102000" rotWithShape="0" algn="ctr" sy="102000">
              <a:srgbClr val="222342">
                <a:alpha val="40000"/>
              </a:srgbClr>
            </a:outerShdw>
          </a:effectLst>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555" name="Google Shape;555;p7"/>
          <p:cNvSpPr/>
          <p:nvPr/>
        </p:nvSpPr>
        <p:spPr>
          <a:xfrm>
            <a:off x="23744081" y="11335988"/>
            <a:ext cx="890143" cy="890143"/>
          </a:xfrm>
          <a:custGeom>
            <a:rect b="b" l="l" r="r" t="t"/>
            <a:pathLst>
              <a:path extrusionOk="0" h="890142" w="890142">
                <a:moveTo>
                  <a:pt x="890142" y="445071"/>
                </a:moveTo>
                <a:cubicBezTo>
                  <a:pt x="890142" y="199262"/>
                  <a:pt x="690879" y="0"/>
                  <a:pt x="445071" y="0"/>
                </a:cubicBezTo>
                <a:cubicBezTo>
                  <a:pt x="199250" y="0"/>
                  <a:pt x="0" y="199262"/>
                  <a:pt x="0" y="445071"/>
                </a:cubicBezTo>
                <a:cubicBezTo>
                  <a:pt x="0" y="690879"/>
                  <a:pt x="199250" y="890142"/>
                  <a:pt x="445071" y="890142"/>
                </a:cubicBezTo>
                <a:cubicBezTo>
                  <a:pt x="690879" y="890142"/>
                  <a:pt x="890142" y="690879"/>
                  <a:pt x="890142" y="445071"/>
                </a:cubicBezTo>
                <a:close/>
              </a:path>
            </a:pathLst>
          </a:custGeom>
          <a:solidFill>
            <a:srgbClr val="FFFFFF"/>
          </a:solidFill>
          <a:ln>
            <a:noFill/>
          </a:ln>
          <a:effectLst>
            <a:outerShdw blurRad="1270000" sx="102000" rotWithShape="0" algn="ctr" sy="102000">
              <a:srgbClr val="222342">
                <a:alpha val="60000"/>
              </a:srgbClr>
            </a:outerShdw>
          </a:effectLst>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556" name="Google Shape;556;p7"/>
          <p:cNvSpPr/>
          <p:nvPr/>
        </p:nvSpPr>
        <p:spPr>
          <a:xfrm>
            <a:off x="2017191" y="2025836"/>
            <a:ext cx="890143" cy="890143"/>
          </a:xfrm>
          <a:custGeom>
            <a:rect b="b" l="l" r="r" t="t"/>
            <a:pathLst>
              <a:path extrusionOk="0" h="890142" w="890142">
                <a:moveTo>
                  <a:pt x="890142" y="445071"/>
                </a:moveTo>
                <a:cubicBezTo>
                  <a:pt x="890142" y="199262"/>
                  <a:pt x="690879" y="0"/>
                  <a:pt x="445071" y="0"/>
                </a:cubicBezTo>
                <a:cubicBezTo>
                  <a:pt x="199250" y="0"/>
                  <a:pt x="0" y="199262"/>
                  <a:pt x="0" y="445071"/>
                </a:cubicBezTo>
                <a:cubicBezTo>
                  <a:pt x="0" y="690879"/>
                  <a:pt x="199250" y="890142"/>
                  <a:pt x="445071" y="890142"/>
                </a:cubicBezTo>
                <a:cubicBezTo>
                  <a:pt x="690879" y="890142"/>
                  <a:pt x="890142" y="690879"/>
                  <a:pt x="890142" y="445071"/>
                </a:cubicBezTo>
                <a:close/>
              </a:path>
            </a:pathLst>
          </a:custGeom>
          <a:solidFill>
            <a:srgbClr val="FFFFFF"/>
          </a:solidFill>
          <a:ln>
            <a:noFill/>
          </a:ln>
          <a:effectLst>
            <a:outerShdw blurRad="1270000" sx="102000" rotWithShape="0" algn="ctr" sy="102000">
              <a:srgbClr val="50529A">
                <a:alpha val="40000"/>
              </a:srgbClr>
            </a:outerShdw>
          </a:effectLst>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557" name="Google Shape;557;p7"/>
          <p:cNvSpPr txBox="1"/>
          <p:nvPr/>
        </p:nvSpPr>
        <p:spPr>
          <a:xfrm>
            <a:off x="-36" y="966213"/>
            <a:ext cx="24384001" cy="1452945"/>
          </a:xfrm>
          <a:prstGeom prst="rect">
            <a:avLst/>
          </a:prstGeom>
          <a:noFill/>
          <a:ln>
            <a:noFill/>
          </a:ln>
        </p:spPr>
        <p:txBody>
          <a:bodyPr anchorCtr="0" anchor="t" bIns="0" lIns="0" spcFirstLastPara="1" rIns="0" wrap="square" tIns="0">
            <a:noAutofit/>
          </a:bodyPr>
          <a:lstStyle/>
          <a:p>
            <a:pPr indent="0" lvl="0" marL="0" marR="0" rtl="0" algn="ctr">
              <a:lnSpc>
                <a:spcPct val="56000"/>
              </a:lnSpc>
              <a:spcBef>
                <a:spcPts val="0"/>
              </a:spcBef>
              <a:spcAft>
                <a:spcPts val="0"/>
              </a:spcAft>
              <a:buClr>
                <a:srgbClr val="000000"/>
              </a:buClr>
              <a:buSzPts val="10000"/>
              <a:buFont typeface="Arial"/>
              <a:buNone/>
            </a:pPr>
            <a:r>
              <a:rPr b="1" lang="en-US" sz="10000">
                <a:solidFill>
                  <a:srgbClr val="1E2128"/>
                </a:solidFill>
                <a:latin typeface="Montserrat"/>
                <a:ea typeface="Montserrat"/>
                <a:cs typeface="Montserrat"/>
                <a:sym typeface="Montserrat"/>
              </a:rPr>
              <a:t>Breakout Session</a:t>
            </a:r>
            <a:endParaRPr b="1" i="0" sz="10000" u="none" cap="none" strike="noStrike">
              <a:solidFill>
                <a:srgbClr val="1E2128"/>
              </a:solidFill>
              <a:latin typeface="Montserrat"/>
              <a:ea typeface="Montserrat"/>
              <a:cs typeface="Montserrat"/>
              <a:sym typeface="Montserrat"/>
            </a:endParaRPr>
          </a:p>
        </p:txBody>
      </p:sp>
      <p:sp>
        <p:nvSpPr>
          <p:cNvPr id="558" name="Google Shape;558;p7"/>
          <p:cNvSpPr txBox="1"/>
          <p:nvPr/>
        </p:nvSpPr>
        <p:spPr>
          <a:xfrm>
            <a:off x="11867998" y="12984261"/>
            <a:ext cx="648004"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rgbClr val="2D313C"/>
                </a:solidFill>
                <a:latin typeface="Montserrat"/>
                <a:ea typeface="Montserrat"/>
                <a:cs typeface="Montserrat"/>
                <a:sym typeface="Montserrat"/>
              </a:rPr>
              <a:t>17</a:t>
            </a:r>
            <a:endParaRPr b="0" i="0" sz="1400" u="none" cap="none" strike="noStrike">
              <a:solidFill>
                <a:srgbClr val="000000"/>
              </a:solidFill>
              <a:latin typeface="Arial"/>
              <a:ea typeface="Arial"/>
              <a:cs typeface="Arial"/>
              <a:sym typeface="Arial"/>
            </a:endParaRPr>
          </a:p>
        </p:txBody>
      </p:sp>
      <p:sp>
        <p:nvSpPr>
          <p:cNvPr id="559" name="Google Shape;559;p7"/>
          <p:cNvSpPr/>
          <p:nvPr/>
        </p:nvSpPr>
        <p:spPr>
          <a:xfrm>
            <a:off x="13403519" y="4048955"/>
            <a:ext cx="9690151" cy="5991440"/>
          </a:xfrm>
          <a:custGeom>
            <a:rect b="b" l="l" r="r" t="t"/>
            <a:pathLst>
              <a:path extrusionOk="0" h="5991440" w="9690150">
                <a:moveTo>
                  <a:pt x="0" y="254000"/>
                </a:moveTo>
                <a:cubicBezTo>
                  <a:pt x="0" y="114300"/>
                  <a:pt x="114300" y="0"/>
                  <a:pt x="254000" y="0"/>
                </a:cubicBezTo>
                <a:lnTo>
                  <a:pt x="9436150" y="0"/>
                </a:lnTo>
                <a:cubicBezTo>
                  <a:pt x="9575850" y="0"/>
                  <a:pt x="9690150" y="114300"/>
                  <a:pt x="9690150" y="254000"/>
                </a:cubicBezTo>
                <a:lnTo>
                  <a:pt x="9690150" y="5737440"/>
                </a:lnTo>
                <a:cubicBezTo>
                  <a:pt x="9690150" y="5877140"/>
                  <a:pt x="9575850" y="5991440"/>
                  <a:pt x="9436150" y="5991440"/>
                </a:cubicBezTo>
                <a:lnTo>
                  <a:pt x="254000" y="5991440"/>
                </a:lnTo>
                <a:cubicBezTo>
                  <a:pt x="114300" y="5991440"/>
                  <a:pt x="0" y="5877140"/>
                  <a:pt x="0" y="5737440"/>
                </a:cubicBezTo>
                <a:close/>
              </a:path>
            </a:pathLst>
          </a:custGeom>
          <a:solidFill>
            <a:srgbClr val="FFFFFF"/>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560" name="Google Shape;560;p7"/>
          <p:cNvSpPr/>
          <p:nvPr/>
        </p:nvSpPr>
        <p:spPr>
          <a:xfrm>
            <a:off x="1718343" y="4091621"/>
            <a:ext cx="9690151" cy="5991440"/>
          </a:xfrm>
          <a:custGeom>
            <a:rect b="b" l="l" r="r" t="t"/>
            <a:pathLst>
              <a:path extrusionOk="0" h="5991440" w="9690150">
                <a:moveTo>
                  <a:pt x="0" y="254000"/>
                </a:moveTo>
                <a:cubicBezTo>
                  <a:pt x="0" y="114300"/>
                  <a:pt x="114300" y="0"/>
                  <a:pt x="254000" y="0"/>
                </a:cubicBezTo>
                <a:lnTo>
                  <a:pt x="9436150" y="0"/>
                </a:lnTo>
                <a:cubicBezTo>
                  <a:pt x="9575850" y="0"/>
                  <a:pt x="9690150" y="114300"/>
                  <a:pt x="9690150" y="254000"/>
                </a:cubicBezTo>
                <a:lnTo>
                  <a:pt x="9690150" y="5737440"/>
                </a:lnTo>
                <a:cubicBezTo>
                  <a:pt x="9690150" y="5877140"/>
                  <a:pt x="9575850" y="5991440"/>
                  <a:pt x="9436150" y="5991440"/>
                </a:cubicBezTo>
                <a:lnTo>
                  <a:pt x="254000" y="5991440"/>
                </a:lnTo>
                <a:cubicBezTo>
                  <a:pt x="114300" y="5991440"/>
                  <a:pt x="0" y="5877140"/>
                  <a:pt x="0" y="5737440"/>
                </a:cubicBezTo>
                <a:close/>
              </a:path>
            </a:pathLst>
          </a:custGeom>
          <a:solidFill>
            <a:schemeClr val="lt1"/>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561" name="Google Shape;561;p7"/>
          <p:cNvSpPr txBox="1"/>
          <p:nvPr/>
        </p:nvSpPr>
        <p:spPr>
          <a:xfrm>
            <a:off x="2246831" y="4223084"/>
            <a:ext cx="8407500" cy="5929500"/>
          </a:xfrm>
          <a:prstGeom prst="rect">
            <a:avLst/>
          </a:prstGeom>
          <a:noFill/>
          <a:ln>
            <a:noFill/>
          </a:ln>
        </p:spPr>
        <p:txBody>
          <a:bodyPr anchorCtr="0" anchor="t" bIns="0" lIns="0" spcFirstLastPara="1" rIns="0" wrap="square" tIns="0">
            <a:noAutofit/>
          </a:bodyPr>
          <a:lstStyle/>
          <a:p>
            <a:pPr indent="-546100" lvl="0" marL="457200" rtl="0" algn="l">
              <a:lnSpc>
                <a:spcPct val="115000"/>
              </a:lnSpc>
              <a:spcBef>
                <a:spcPts val="0"/>
              </a:spcBef>
              <a:spcAft>
                <a:spcPts val="0"/>
              </a:spcAft>
              <a:buSzPts val="5000"/>
              <a:buFont typeface="Montserrat"/>
              <a:buChar char="•"/>
            </a:pPr>
            <a:r>
              <a:rPr b="1" lang="en-US" sz="5000">
                <a:latin typeface="Montserrat"/>
                <a:ea typeface="Montserrat"/>
                <a:cs typeface="Montserrat"/>
                <a:sym typeface="Montserrat"/>
              </a:rPr>
              <a:t>EXERCISE</a:t>
            </a:r>
            <a:endParaRPr b="1" sz="5000">
              <a:latin typeface="Montserrat"/>
              <a:ea typeface="Montserrat"/>
              <a:cs typeface="Montserrat"/>
              <a:sym typeface="Montserrat"/>
            </a:endParaRPr>
          </a:p>
          <a:p>
            <a:pPr indent="-469900" lvl="1" marL="914400" rtl="0" algn="l">
              <a:lnSpc>
                <a:spcPct val="115000"/>
              </a:lnSpc>
              <a:spcBef>
                <a:spcPts val="0"/>
              </a:spcBef>
              <a:spcAft>
                <a:spcPts val="0"/>
              </a:spcAft>
              <a:buSzPts val="3800"/>
              <a:buFont typeface="Montserrat"/>
              <a:buChar char="○"/>
            </a:pPr>
            <a:r>
              <a:rPr lang="en-US" sz="3800">
                <a:latin typeface="Montserrat"/>
                <a:ea typeface="Montserrat"/>
                <a:cs typeface="Montserrat"/>
                <a:sym typeface="Montserrat"/>
              </a:rPr>
              <a:t>Use the search function for each channel, and search by hashtags to i</a:t>
            </a:r>
            <a:r>
              <a:rPr lang="en-US" sz="3800">
                <a:latin typeface="Montserrat"/>
                <a:ea typeface="Montserrat"/>
                <a:cs typeface="Montserrat"/>
                <a:sym typeface="Montserrat"/>
                <a:extLst>
                  <a:ext uri="http://customooxmlschemas.google.com/">
                    <go:slidesCustomData xmlns:go="http://customooxmlschemas.google.com/" textRoundtripDataId="3"/>
                  </a:ext>
                </a:extLst>
              </a:rPr>
              <a:t>dentify 3</a:t>
            </a:r>
            <a:r>
              <a:rPr lang="en-US" sz="3800">
                <a:latin typeface="Montserrat"/>
                <a:ea typeface="Montserrat"/>
                <a:cs typeface="Montserrat"/>
                <a:sym typeface="Montserrat"/>
              </a:rPr>
              <a:t> Influencers (Celebrity or Micro-Influencer) in your area of expertise on Twitter, Instagram and LinkedIn</a:t>
            </a:r>
            <a:endParaRPr b="0" i="0" sz="3800" u="none" cap="none" strike="noStrike">
              <a:solidFill>
                <a:srgbClr val="000000"/>
              </a:solidFill>
              <a:latin typeface="Arial"/>
              <a:ea typeface="Arial"/>
              <a:cs typeface="Arial"/>
              <a:sym typeface="Arial"/>
            </a:endParaRPr>
          </a:p>
        </p:txBody>
      </p:sp>
      <p:sp>
        <p:nvSpPr>
          <p:cNvPr id="562" name="Google Shape;562;p7"/>
          <p:cNvSpPr txBox="1"/>
          <p:nvPr/>
        </p:nvSpPr>
        <p:spPr>
          <a:xfrm>
            <a:off x="13403525" y="4357425"/>
            <a:ext cx="9690300" cy="5929500"/>
          </a:xfrm>
          <a:prstGeom prst="rect">
            <a:avLst/>
          </a:prstGeom>
          <a:noFill/>
          <a:ln>
            <a:noFill/>
          </a:ln>
        </p:spPr>
        <p:txBody>
          <a:bodyPr anchorCtr="0" anchor="t" bIns="0" lIns="0" spcFirstLastPara="1" rIns="0" wrap="square" tIns="0">
            <a:noAutofit/>
          </a:bodyPr>
          <a:lstStyle/>
          <a:p>
            <a:pPr indent="-546100" lvl="0" marL="457200" rtl="0" algn="l">
              <a:lnSpc>
                <a:spcPct val="115000"/>
              </a:lnSpc>
              <a:spcBef>
                <a:spcPts val="0"/>
              </a:spcBef>
              <a:spcAft>
                <a:spcPts val="0"/>
              </a:spcAft>
              <a:buSzPts val="5000"/>
              <a:buFont typeface="Montserrat"/>
              <a:buChar char="•"/>
            </a:pPr>
            <a:r>
              <a:rPr b="1" lang="en-US" sz="5000">
                <a:latin typeface="Montserrat"/>
                <a:ea typeface="Montserrat"/>
                <a:cs typeface="Montserrat"/>
                <a:sym typeface="Montserrat"/>
              </a:rPr>
              <a:t>DISCUSSION</a:t>
            </a:r>
            <a:endParaRPr b="1" sz="5000">
              <a:latin typeface="Montserrat"/>
              <a:ea typeface="Montserrat"/>
              <a:cs typeface="Montserrat"/>
              <a:sym typeface="Montserrat"/>
            </a:endParaRPr>
          </a:p>
          <a:p>
            <a:pPr indent="-438150" lvl="1" marL="914400" rtl="0" algn="l">
              <a:lnSpc>
                <a:spcPct val="115000"/>
              </a:lnSpc>
              <a:spcBef>
                <a:spcPts val="0"/>
              </a:spcBef>
              <a:spcAft>
                <a:spcPts val="0"/>
              </a:spcAft>
              <a:buSzPts val="3300"/>
              <a:buFont typeface="Montserrat"/>
              <a:buChar char="○"/>
            </a:pPr>
            <a:r>
              <a:rPr lang="en-US" sz="3300">
                <a:latin typeface="Montserrat"/>
                <a:ea typeface="Montserrat"/>
                <a:cs typeface="Montserrat"/>
                <a:sym typeface="Montserrat"/>
              </a:rPr>
              <a:t>Discuss which influencers you identified.</a:t>
            </a:r>
            <a:endParaRPr sz="3300">
              <a:latin typeface="Montserrat"/>
              <a:ea typeface="Montserrat"/>
              <a:cs typeface="Montserrat"/>
              <a:sym typeface="Montserrat"/>
            </a:endParaRPr>
          </a:p>
          <a:p>
            <a:pPr indent="-438150" lvl="1" marL="914400" rtl="0" algn="l">
              <a:lnSpc>
                <a:spcPct val="115000"/>
              </a:lnSpc>
              <a:spcBef>
                <a:spcPts val="0"/>
              </a:spcBef>
              <a:spcAft>
                <a:spcPts val="0"/>
              </a:spcAft>
              <a:buSzPts val="3300"/>
              <a:buFont typeface="Montserrat"/>
              <a:buChar char="○"/>
            </a:pPr>
            <a:r>
              <a:rPr lang="en-US" sz="3300">
                <a:latin typeface="Montserrat"/>
                <a:ea typeface="Montserrat"/>
                <a:cs typeface="Montserrat"/>
                <a:sym typeface="Montserrat"/>
              </a:rPr>
              <a:t>Who are some of their key followers?</a:t>
            </a:r>
            <a:endParaRPr sz="3300">
              <a:latin typeface="Montserrat"/>
              <a:ea typeface="Montserrat"/>
              <a:cs typeface="Montserrat"/>
              <a:sym typeface="Montserrat"/>
            </a:endParaRPr>
          </a:p>
          <a:p>
            <a:pPr indent="-438150" lvl="1" marL="914400" rtl="0" algn="l">
              <a:lnSpc>
                <a:spcPct val="115000"/>
              </a:lnSpc>
              <a:spcBef>
                <a:spcPts val="0"/>
              </a:spcBef>
              <a:spcAft>
                <a:spcPts val="0"/>
              </a:spcAft>
              <a:buSzPts val="3300"/>
              <a:buFont typeface="Montserrat"/>
              <a:buChar char="○"/>
            </a:pPr>
            <a:r>
              <a:rPr lang="en-US" sz="3300">
                <a:latin typeface="Montserrat"/>
                <a:ea typeface="Montserrat"/>
                <a:cs typeface="Montserrat"/>
                <a:sym typeface="Montserrat"/>
              </a:rPr>
              <a:t>How does this influencer impact your industry?</a:t>
            </a:r>
            <a:endParaRPr sz="3300">
              <a:latin typeface="Montserrat"/>
              <a:ea typeface="Montserrat"/>
              <a:cs typeface="Montserrat"/>
              <a:sym typeface="Montserrat"/>
            </a:endParaRPr>
          </a:p>
          <a:p>
            <a:pPr indent="-438150" lvl="1" marL="914400" rtl="0" algn="l">
              <a:lnSpc>
                <a:spcPct val="115000"/>
              </a:lnSpc>
              <a:spcBef>
                <a:spcPts val="0"/>
              </a:spcBef>
              <a:spcAft>
                <a:spcPts val="0"/>
              </a:spcAft>
              <a:buSzPts val="3300"/>
              <a:buFont typeface="Montserrat"/>
              <a:buChar char="○"/>
            </a:pPr>
            <a:r>
              <a:rPr lang="en-US" sz="3300">
                <a:latin typeface="Montserrat"/>
                <a:ea typeface="Montserrat"/>
                <a:cs typeface="Montserrat"/>
                <a:sym typeface="Montserrat"/>
              </a:rPr>
              <a:t>What is appealing about their content?</a:t>
            </a:r>
            <a:endParaRPr sz="3300">
              <a:latin typeface="Montserrat"/>
              <a:ea typeface="Montserrat"/>
              <a:cs typeface="Montserrat"/>
              <a:sym typeface="Montserrat"/>
            </a:endParaRPr>
          </a:p>
          <a:p>
            <a:pPr indent="-438150" lvl="1" marL="914400" rtl="0" algn="l">
              <a:lnSpc>
                <a:spcPct val="115000"/>
              </a:lnSpc>
              <a:spcBef>
                <a:spcPts val="0"/>
              </a:spcBef>
              <a:spcAft>
                <a:spcPts val="0"/>
              </a:spcAft>
              <a:buSzPts val="3300"/>
              <a:buFont typeface="Montserrat"/>
              <a:buChar char="○"/>
            </a:pPr>
            <a:r>
              <a:rPr lang="en-US" sz="3300">
                <a:latin typeface="Montserrat"/>
                <a:ea typeface="Montserrat"/>
                <a:cs typeface="Montserrat"/>
                <a:sym typeface="Montserrat"/>
              </a:rPr>
              <a:t>What are the differences in the types of content posted to each different channel?</a:t>
            </a:r>
            <a:endParaRPr sz="3300">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3500"/>
          </a:p>
          <a:p>
            <a:pPr indent="-368300" lvl="2" marL="1600200" marR="0" rtl="0" algn="just">
              <a:lnSpc>
                <a:spcPct val="100000"/>
              </a:lnSpc>
              <a:spcBef>
                <a:spcPts val="0"/>
              </a:spcBef>
              <a:spcAft>
                <a:spcPts val="0"/>
              </a:spcAft>
              <a:buClr>
                <a:schemeClr val="dk1"/>
              </a:buClr>
              <a:buSzPts val="5000"/>
              <a:buFont typeface="Courier New"/>
              <a:buNone/>
            </a:pPr>
            <a:r>
              <a:t/>
            </a:r>
            <a:endParaRPr b="0" i="0" sz="5000" u="none" cap="none" strike="noStrike">
              <a:solidFill>
                <a:schemeClr val="dk1"/>
              </a:solidFill>
              <a:latin typeface="Lato"/>
              <a:ea typeface="Lato"/>
              <a:cs typeface="Lato"/>
              <a:sym typeface="Lato"/>
            </a:endParaRPr>
          </a:p>
        </p:txBody>
      </p:sp>
      <p:sp>
        <p:nvSpPr>
          <p:cNvPr id="563" name="Google Shape;563;p7"/>
          <p:cNvSpPr txBox="1"/>
          <p:nvPr/>
        </p:nvSpPr>
        <p:spPr>
          <a:xfrm>
            <a:off x="7964671" y="12225192"/>
            <a:ext cx="84546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E2128"/>
                </a:solidFill>
                <a:latin typeface="Montserrat"/>
                <a:ea typeface="Montserrat"/>
                <a:cs typeface="Montserrat"/>
                <a:sym typeface="Montserrat"/>
              </a:rPr>
              <a:t>Source </a:t>
            </a:r>
            <a:r>
              <a:rPr b="1" lang="en-US" sz="3000">
                <a:latin typeface="Montserrat"/>
                <a:ea typeface="Montserrat"/>
                <a:cs typeface="Montserrat"/>
                <a:sym typeface="Montserrat"/>
              </a:rPr>
              <a:t>Hubspot + SproutSocial</a:t>
            </a:r>
            <a:endParaRPr b="1" sz="3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rgbClr val="1E2128"/>
              </a:solidFill>
              <a:latin typeface="Montserrat"/>
              <a:ea typeface="Montserrat"/>
              <a:cs typeface="Montserrat"/>
              <a:sym typeface="Montserrat"/>
            </a:endParaRPr>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545"/>
                                        </p:tgtEl>
                                        <p:attrNameLst>
                                          <p:attrName>style.visibility</p:attrName>
                                        </p:attrNameLst>
                                      </p:cBhvr>
                                      <p:to>
                                        <p:strVal val="visible"/>
                                      </p:to>
                                    </p:set>
                                    <p:animEffect filter="fade" transition="in">
                                      <p:cBhvr>
                                        <p:cTn dur="1000"/>
                                        <p:tgtEl>
                                          <p:spTgt spid="545"/>
                                        </p:tgtEl>
                                      </p:cBhvr>
                                    </p:animEffect>
                                  </p:childTnLst>
                                </p:cTn>
                              </p:par>
                              <p:par>
                                <p:cTn fill="hold" nodeType="withEffect" presetClass="emph" presetID="8" presetSubtype="0">
                                  <p:stCondLst>
                                    <p:cond delay="0"/>
                                  </p:stCondLst>
                                  <p:childTnLst>
                                    <p:animRot by="-21600000">
                                      <p:cBhvr>
                                        <p:cTn dur="5000" fill="hold"/>
                                        <p:tgtEl>
                                          <p:spTgt spid="545"/>
                                        </p:tgtEl>
                                        <p:attrNameLst>
                                          <p:attrName>r</p:attrName>
                                        </p:attrNameLst>
                                      </p:cBhvr>
                                    </p:animRot>
                                  </p:childTnLst>
                                </p:cTn>
                              </p:par>
                              <p:par>
                                <p:cTn fill="hold" nodeType="withEffect" presetClass="entr" presetID="10" presetSubtype="0">
                                  <p:stCondLst>
                                    <p:cond delay="250"/>
                                  </p:stCondLst>
                                  <p:childTnLst>
                                    <p:set>
                                      <p:cBhvr>
                                        <p:cTn dur="1" fill="hold">
                                          <p:stCondLst>
                                            <p:cond delay="0"/>
                                          </p:stCondLst>
                                        </p:cTn>
                                        <p:tgtEl>
                                          <p:spTgt spid="542"/>
                                        </p:tgtEl>
                                        <p:attrNameLst>
                                          <p:attrName>style.visibility</p:attrName>
                                        </p:attrNameLst>
                                      </p:cBhvr>
                                      <p:to>
                                        <p:strVal val="visible"/>
                                      </p:to>
                                    </p:set>
                                    <p:animEffect filter="fade" transition="in">
                                      <p:cBhvr>
                                        <p:cTn dur="1000"/>
                                        <p:tgtEl>
                                          <p:spTgt spid="542"/>
                                        </p:tgtEl>
                                      </p:cBhvr>
                                    </p:animEffect>
                                  </p:childTnLst>
                                </p:cTn>
                              </p:par>
                              <p:par>
                                <p:cTn fill="hold" nodeType="withEffect" presetClass="emph" presetID="8" presetSubtype="0">
                                  <p:stCondLst>
                                    <p:cond delay="0"/>
                                  </p:stCondLst>
                                  <p:childTnLst>
                                    <p:animRot by="-21600000">
                                      <p:cBhvr>
                                        <p:cTn dur="5000" fill="hold"/>
                                        <p:tgtEl>
                                          <p:spTgt spid="542"/>
                                        </p:tgtEl>
                                        <p:attrNameLst>
                                          <p:attrName>r</p:attrName>
                                        </p:attrNameLst>
                                      </p:cBhvr>
                                    </p:animRot>
                                  </p:childTnLst>
                                </p:cTn>
                              </p:par>
                              <p:par>
                                <p:cTn fill="hold" nodeType="withEffect" presetClass="entr" presetID="10" presetSubtype="0">
                                  <p:stCondLst>
                                    <p:cond delay="250"/>
                                  </p:stCondLst>
                                  <p:childTnLst>
                                    <p:set>
                                      <p:cBhvr>
                                        <p:cTn dur="1" fill="hold">
                                          <p:stCondLst>
                                            <p:cond delay="0"/>
                                          </p:stCondLst>
                                        </p:cTn>
                                        <p:tgtEl>
                                          <p:spTgt spid="548"/>
                                        </p:tgtEl>
                                        <p:attrNameLst>
                                          <p:attrName>style.visibility</p:attrName>
                                        </p:attrNameLst>
                                      </p:cBhvr>
                                      <p:to>
                                        <p:strVal val="visible"/>
                                      </p:to>
                                    </p:set>
                                    <p:animEffect filter="fade" transition="in">
                                      <p:cBhvr>
                                        <p:cTn dur="1000"/>
                                        <p:tgtEl>
                                          <p:spTgt spid="548"/>
                                        </p:tgtEl>
                                      </p:cBhvr>
                                    </p:animEffect>
                                  </p:childTnLst>
                                </p:cTn>
                              </p:par>
                              <p:par>
                                <p:cTn fill="hold" nodeType="withEffect" presetClass="emph" presetID="8" presetSubtype="0">
                                  <p:stCondLst>
                                    <p:cond delay="0"/>
                                  </p:stCondLst>
                                  <p:childTnLst>
                                    <p:animRot by="-21600000">
                                      <p:cBhvr>
                                        <p:cTn dur="5000" fill="hold"/>
                                        <p:tgtEl>
                                          <p:spTgt spid="548"/>
                                        </p:tgtEl>
                                        <p:attrNameLst>
                                          <p:attrName>r</p:attrName>
                                        </p:attrNameLst>
                                      </p:cBhvr>
                                    </p:animRot>
                                  </p:childTnLst>
                                </p:cTn>
                              </p:par>
                              <p:par>
                                <p:cTn fill="hold" nodeType="withEffect" presetClass="entr" presetID="10" presetSubtype="0">
                                  <p:stCondLst>
                                    <p:cond delay="1500"/>
                                  </p:stCondLst>
                                  <p:childTnLst>
                                    <p:set>
                                      <p:cBhvr>
                                        <p:cTn dur="1" fill="hold">
                                          <p:stCondLst>
                                            <p:cond delay="0"/>
                                          </p:stCondLst>
                                        </p:cTn>
                                        <p:tgtEl>
                                          <p:spTgt spid="557"/>
                                        </p:tgtEl>
                                        <p:attrNameLst>
                                          <p:attrName>style.visibility</p:attrName>
                                        </p:attrNameLst>
                                      </p:cBhvr>
                                      <p:to>
                                        <p:strVal val="visible"/>
                                      </p:to>
                                    </p:set>
                                    <p:animEffect filter="fade" transition="in">
                                      <p:cBhvr>
                                        <p:cTn dur="750"/>
                                        <p:tgtEl>
                                          <p:spTgt spid="557"/>
                                        </p:tgtEl>
                                      </p:cBhvr>
                                    </p:animEffect>
                                  </p:childTnLst>
                                </p:cTn>
                              </p:par>
                            </p:childTnLst>
                          </p:cTn>
                        </p:par>
                        <p:par>
                          <p:cTn fill="hold">
                            <p:stCondLst>
                              <p:cond delay="5000"/>
                            </p:stCondLst>
                            <p:childTnLst>
                              <p:par>
                                <p:cTn fill="hold" nodeType="afterEffect" presetClass="entr" presetID="10" presetSubtype="0">
                                  <p:stCondLst>
                                    <p:cond delay="1500"/>
                                  </p:stCondLst>
                                  <p:childTnLst>
                                    <p:set>
                                      <p:cBhvr>
                                        <p:cTn dur="1" fill="hold">
                                          <p:stCondLst>
                                            <p:cond delay="0"/>
                                          </p:stCondLst>
                                        </p:cTn>
                                        <p:tgtEl>
                                          <p:spTgt spid="558"/>
                                        </p:tgtEl>
                                        <p:attrNameLst>
                                          <p:attrName>style.visibility</p:attrName>
                                        </p:attrNameLst>
                                      </p:cBhvr>
                                      <p:to>
                                        <p:strVal val="visible"/>
                                      </p:to>
                                    </p:set>
                                    <p:animEffect filter="fade" transition="in">
                                      <p:cBhvr>
                                        <p:cTn dur="750"/>
                                        <p:tgtEl>
                                          <p:spTgt spid="558"/>
                                        </p:tgtEl>
                                      </p:cBhvr>
                                    </p:animEffect>
                                  </p:childTnLst>
                                </p:cTn>
                              </p:par>
                            </p:childTnLst>
                          </p:cTn>
                        </p:par>
                        <p:par>
                          <p:cTn fill="hold">
                            <p:stCondLst>
                              <p:cond delay="5750"/>
                            </p:stCondLst>
                            <p:childTnLst>
                              <p:par>
                                <p:cTn fill="hold" nodeType="after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750"/>
                                        <p:tgtEl>
                                          <p:spTgt spid="540"/>
                                        </p:tgtEl>
                                      </p:cBhvr>
                                    </p:animEffect>
                                  </p:childTnLst>
                                </p:cTn>
                              </p:par>
                              <p:par>
                                <p:cTn fill="hold" nodeType="with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750"/>
                                        <p:tgtEl>
                                          <p:spTgt spid="541"/>
                                        </p:tgtEl>
                                      </p:cBhvr>
                                    </p:animEffect>
                                  </p:childTnLst>
                                </p:cTn>
                              </p:par>
                              <p:par>
                                <p:cTn fill="hold" nodeType="withEffect" presetClass="entr" presetID="1" presetSubtype="0">
                                  <p:stCondLst>
                                    <p:cond delay="0"/>
                                  </p:stCondLst>
                                  <p:childTnLst>
                                    <p:set>
                                      <p:cBhvr>
                                        <p:cTn dur="1" fill="hold">
                                          <p:stCondLst>
                                            <p:cond delay="0"/>
                                          </p:stCondLst>
                                        </p:cTn>
                                        <p:tgtEl>
                                          <p:spTgt spid="539"/>
                                        </p:tgtEl>
                                        <p:attrNameLst>
                                          <p:attrName>style.visibility</p:attrName>
                                        </p:attrNameLst>
                                      </p:cBhvr>
                                      <p:to>
                                        <p:strVal val="visible"/>
                                      </p:to>
                                    </p:set>
                                  </p:childTnLst>
                                </p:cTn>
                              </p:par>
                              <p:par>
                                <p:cTn fill="hold" nodeType="withEffect" presetClass="entr" presetID="10" presetSubtype="0">
                                  <p:stCondLst>
                                    <p:cond delay="200"/>
                                  </p:stCondLst>
                                  <p:childTnLst>
                                    <p:set>
                                      <p:cBhvr>
                                        <p:cTn dur="1" fill="hold">
                                          <p:stCondLst>
                                            <p:cond delay="0"/>
                                          </p:stCondLst>
                                        </p:cTn>
                                        <p:tgtEl>
                                          <p:spTgt spid="561"/>
                                        </p:tgtEl>
                                        <p:attrNameLst>
                                          <p:attrName>style.visibility</p:attrName>
                                        </p:attrNameLst>
                                      </p:cBhvr>
                                      <p:to>
                                        <p:strVal val="visible"/>
                                      </p:to>
                                    </p:set>
                                    <p:animEffect filter="fade" transition="in">
                                      <p:cBhvr>
                                        <p:cTn dur="750"/>
                                        <p:tgtEl>
                                          <p:spTgt spid="561"/>
                                        </p:tgtEl>
                                      </p:cBhvr>
                                    </p:animEffect>
                                  </p:childTnLst>
                                </p:cTn>
                              </p:par>
                            </p:childTnLst>
                          </p:cTn>
                        </p:par>
                        <p:par>
                          <p:cTn fill="hold">
                            <p:stCondLst>
                              <p:cond delay="6500"/>
                            </p:stCondLst>
                            <p:childTnLst>
                              <p:par>
                                <p:cTn fill="hold" nodeType="afterEffect" presetClass="entr" presetID="10" presetSubtype="0">
                                  <p:stCondLst>
                                    <p:cond delay="200"/>
                                  </p:stCondLst>
                                  <p:childTnLst>
                                    <p:set>
                                      <p:cBhvr>
                                        <p:cTn dur="1" fill="hold">
                                          <p:stCondLst>
                                            <p:cond delay="0"/>
                                          </p:stCondLst>
                                        </p:cTn>
                                        <p:tgtEl>
                                          <p:spTgt spid="562"/>
                                        </p:tgtEl>
                                        <p:attrNameLst>
                                          <p:attrName>style.visibility</p:attrName>
                                        </p:attrNameLst>
                                      </p:cBhvr>
                                      <p:to>
                                        <p:strVal val="visible"/>
                                      </p:to>
                                    </p:set>
                                    <p:animEffect filter="fade" transition="in">
                                      <p:cBhvr>
                                        <p:cTn dur="750"/>
                                        <p:tgtEl>
                                          <p:spTgt spid="562"/>
                                        </p:tgtEl>
                                      </p:cBhvr>
                                    </p:animEffect>
                                  </p:childTnLst>
                                </p:cTn>
                              </p:par>
                            </p:childTnLst>
                          </p:cTn>
                        </p:par>
                        <p:par>
                          <p:cTn fill="hold">
                            <p:stCondLst>
                              <p:cond delay="7250"/>
                            </p:stCondLst>
                            <p:childTnLst>
                              <p:par>
                                <p:cTn fill="hold" nodeType="afterEffect" presetClass="entr" presetID="10" presetSubtype="0">
                                  <p:stCondLst>
                                    <p:cond delay="100"/>
                                  </p:stCondLst>
                                  <p:childTnLst>
                                    <p:set>
                                      <p:cBhvr>
                                        <p:cTn dur="1" fill="hold">
                                          <p:stCondLst>
                                            <p:cond delay="0"/>
                                          </p:stCondLst>
                                        </p:cTn>
                                        <p:tgtEl>
                                          <p:spTgt spid="560"/>
                                        </p:tgtEl>
                                        <p:attrNameLst>
                                          <p:attrName>style.visibility</p:attrName>
                                        </p:attrNameLst>
                                      </p:cBhvr>
                                      <p:to>
                                        <p:strVal val="visible"/>
                                      </p:to>
                                    </p:set>
                                    <p:animEffect filter="fade" transition="in">
                                      <p:cBhvr>
                                        <p:cTn dur="750"/>
                                        <p:tgtEl>
                                          <p:spTgt spid="560"/>
                                        </p:tgtEl>
                                      </p:cBhvr>
                                    </p:animEffect>
                                  </p:childTnLst>
                                </p:cTn>
                              </p:par>
                            </p:childTnLst>
                          </p:cTn>
                        </p:par>
                        <p:par>
                          <p:cTn fill="hold">
                            <p:stCondLst>
                              <p:cond delay="8000"/>
                            </p:stCondLst>
                            <p:childTnLst>
                              <p:par>
                                <p:cTn fill="hold" nodeType="afterEffect" presetClass="entr" presetID="10" presetSubtype="0">
                                  <p:stCondLst>
                                    <p:cond delay="100"/>
                                  </p:stCondLst>
                                  <p:childTnLst>
                                    <p:set>
                                      <p:cBhvr>
                                        <p:cTn dur="1" fill="hold">
                                          <p:stCondLst>
                                            <p:cond delay="0"/>
                                          </p:stCondLst>
                                        </p:cTn>
                                        <p:tgtEl>
                                          <p:spTgt spid="559"/>
                                        </p:tgtEl>
                                        <p:attrNameLst>
                                          <p:attrName>style.visibility</p:attrName>
                                        </p:attrNameLst>
                                      </p:cBhvr>
                                      <p:to>
                                        <p:strVal val="visible"/>
                                      </p:to>
                                    </p:set>
                                    <p:animEffect filter="fade" transition="in">
                                      <p:cBhvr>
                                        <p:cTn dur="750"/>
                                        <p:tgtEl>
                                          <p:spTgt spid="5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7" name="Shape 567"/>
        <p:cNvGrpSpPr/>
        <p:nvPr/>
      </p:nvGrpSpPr>
      <p:grpSpPr>
        <a:xfrm>
          <a:off x="0" y="0"/>
          <a:ext cx="0" cy="0"/>
          <a:chOff x="0" y="0"/>
          <a:chExt cx="0" cy="0"/>
        </a:xfrm>
      </p:grpSpPr>
      <p:grpSp>
        <p:nvGrpSpPr>
          <p:cNvPr id="568" name="Google Shape;568;p10"/>
          <p:cNvGrpSpPr/>
          <p:nvPr/>
        </p:nvGrpSpPr>
        <p:grpSpPr>
          <a:xfrm>
            <a:off x="16532128" y="3847437"/>
            <a:ext cx="5677161" cy="3784774"/>
            <a:chOff x="2193551" y="2271849"/>
            <a:chExt cx="5677161" cy="3784774"/>
          </a:xfrm>
        </p:grpSpPr>
        <p:graphicFrame>
          <p:nvGraphicFramePr>
            <p:cNvPr id="569" name="Google Shape;569;p10"/>
            <p:cNvGraphicFramePr/>
            <p:nvPr/>
          </p:nvGraphicFramePr>
          <p:xfrm>
            <a:off x="2193551" y="2271849"/>
            <a:ext cx="5677161" cy="3784774"/>
          </p:xfrm>
          <a:graphic>
            <a:graphicData uri="http://schemas.openxmlformats.org/drawingml/2006/chart">
              <c:chart r:id="rId3"/>
            </a:graphicData>
          </a:graphic>
        </p:graphicFrame>
        <p:sp>
          <p:nvSpPr>
            <p:cNvPr id="570" name="Google Shape;570;p10"/>
            <p:cNvSpPr/>
            <p:nvPr/>
          </p:nvSpPr>
          <p:spPr>
            <a:xfrm>
              <a:off x="3880172" y="3031319"/>
              <a:ext cx="2265820" cy="2265807"/>
            </a:xfrm>
            <a:custGeom>
              <a:rect b="b" l="l" r="r" t="t"/>
              <a:pathLst>
                <a:path extrusionOk="0" h="2265807" w="2265819">
                  <a:moveTo>
                    <a:pt x="0" y="1132903"/>
                  </a:moveTo>
                  <a:cubicBezTo>
                    <a:pt x="0" y="507212"/>
                    <a:pt x="507212" y="0"/>
                    <a:pt x="1132903" y="0"/>
                  </a:cubicBezTo>
                  <a:cubicBezTo>
                    <a:pt x="1758594" y="0"/>
                    <a:pt x="2265819" y="507212"/>
                    <a:pt x="2265819" y="1132903"/>
                  </a:cubicBezTo>
                  <a:cubicBezTo>
                    <a:pt x="2265819" y="1758594"/>
                    <a:pt x="1758594" y="2265807"/>
                    <a:pt x="1132903" y="2265807"/>
                  </a:cubicBezTo>
                  <a:cubicBezTo>
                    <a:pt x="507212" y="2265807"/>
                    <a:pt x="0" y="1758594"/>
                    <a:pt x="0" y="1132903"/>
                  </a:cubicBezTo>
                  <a:close/>
                </a:path>
              </a:pathLst>
            </a:custGeom>
            <a:noFill/>
            <a:ln cap="flat" cmpd="sng" w="76200">
              <a:solidFill>
                <a:srgbClr val="2F313D"/>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571" name="Google Shape;571;p10"/>
            <p:cNvSpPr/>
            <p:nvPr/>
          </p:nvSpPr>
          <p:spPr>
            <a:xfrm>
              <a:off x="4099841" y="3250979"/>
              <a:ext cx="1826476" cy="1826488"/>
            </a:xfrm>
            <a:custGeom>
              <a:rect b="b" l="l" r="r" t="t"/>
              <a:pathLst>
                <a:path extrusionOk="0" h="1826488" w="1826475">
                  <a:moveTo>
                    <a:pt x="0" y="913244"/>
                  </a:moveTo>
                  <a:cubicBezTo>
                    <a:pt x="0" y="408876"/>
                    <a:pt x="408863" y="0"/>
                    <a:pt x="913231" y="0"/>
                  </a:cubicBezTo>
                  <a:cubicBezTo>
                    <a:pt x="1417599" y="0"/>
                    <a:pt x="1826475" y="408876"/>
                    <a:pt x="1826475" y="913244"/>
                  </a:cubicBezTo>
                  <a:cubicBezTo>
                    <a:pt x="1826475" y="1417612"/>
                    <a:pt x="1417599" y="1826488"/>
                    <a:pt x="913231" y="1826488"/>
                  </a:cubicBezTo>
                  <a:cubicBezTo>
                    <a:pt x="408863" y="1826488"/>
                    <a:pt x="0" y="1417612"/>
                    <a:pt x="0" y="913244"/>
                  </a:cubicBezTo>
                  <a:close/>
                </a:path>
              </a:pathLst>
            </a:custGeom>
            <a:solidFill>
              <a:srgbClr val="FFFFFF"/>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sp>
        <p:nvSpPr>
          <p:cNvPr id="572" name="Google Shape;572;p10"/>
          <p:cNvSpPr txBox="1"/>
          <p:nvPr/>
        </p:nvSpPr>
        <p:spPr>
          <a:xfrm>
            <a:off x="6713764" y="179449"/>
            <a:ext cx="10956600" cy="7113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US" sz="5000">
                <a:latin typeface="Montserrat"/>
                <a:ea typeface="Montserrat"/>
                <a:cs typeface="Montserrat"/>
                <a:sym typeface="Montserrat"/>
              </a:rPr>
              <a:t>How to Build an Influencer Marketing Campaign</a:t>
            </a:r>
            <a:endParaRPr b="1" sz="5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5600"/>
              <a:buFont typeface="Arial"/>
              <a:buNone/>
            </a:pPr>
            <a:r>
              <a:t/>
            </a:r>
            <a:endParaRPr b="1" sz="5600">
              <a:solidFill>
                <a:schemeClr val="dk1"/>
              </a:solidFill>
              <a:latin typeface="Montserrat"/>
              <a:ea typeface="Montserrat"/>
              <a:cs typeface="Montserrat"/>
              <a:sym typeface="Montserrat"/>
            </a:endParaRPr>
          </a:p>
        </p:txBody>
      </p:sp>
      <p:grpSp>
        <p:nvGrpSpPr>
          <p:cNvPr id="573" name="Google Shape;573;p10"/>
          <p:cNvGrpSpPr/>
          <p:nvPr/>
        </p:nvGrpSpPr>
        <p:grpSpPr>
          <a:xfrm>
            <a:off x="2174476" y="4201426"/>
            <a:ext cx="5677200" cy="3784800"/>
            <a:chOff x="2193551" y="2271849"/>
            <a:chExt cx="5677200" cy="3784800"/>
          </a:xfrm>
        </p:grpSpPr>
        <p:pic>
          <p:nvPicPr>
            <p:cNvPr id="574" name="Google Shape;574;p10"/>
            <p:cNvPicPr preferRelativeResize="0"/>
            <p:nvPr/>
          </p:nvPicPr>
          <p:blipFill rotWithShape="1">
            <a:blip r:embed="rId4">
              <a:alphaModFix/>
            </a:blip>
            <a:srcRect b="0" l="0" r="0" t="0"/>
            <a:stretch/>
          </p:blipFill>
          <p:spPr>
            <a:xfrm>
              <a:off x="2193551" y="2271849"/>
              <a:ext cx="5677200" cy="3784800"/>
            </a:xfrm>
            <a:prstGeom prst="rect">
              <a:avLst/>
            </a:prstGeom>
            <a:noFill/>
            <a:ln>
              <a:noFill/>
            </a:ln>
          </p:spPr>
        </p:pic>
        <p:sp>
          <p:nvSpPr>
            <p:cNvPr id="575" name="Google Shape;575;p10"/>
            <p:cNvSpPr/>
            <p:nvPr/>
          </p:nvSpPr>
          <p:spPr>
            <a:xfrm>
              <a:off x="3880172" y="3031319"/>
              <a:ext cx="2265819" cy="2265807"/>
            </a:xfrm>
            <a:custGeom>
              <a:rect b="b" l="l" r="r" t="t"/>
              <a:pathLst>
                <a:path extrusionOk="0" h="2265807" w="2265819">
                  <a:moveTo>
                    <a:pt x="0" y="1132903"/>
                  </a:moveTo>
                  <a:cubicBezTo>
                    <a:pt x="0" y="507212"/>
                    <a:pt x="507212" y="0"/>
                    <a:pt x="1132903" y="0"/>
                  </a:cubicBezTo>
                  <a:cubicBezTo>
                    <a:pt x="1758594" y="0"/>
                    <a:pt x="2265819" y="507212"/>
                    <a:pt x="2265819" y="1132903"/>
                  </a:cubicBezTo>
                  <a:cubicBezTo>
                    <a:pt x="2265819" y="1758594"/>
                    <a:pt x="1758594" y="2265807"/>
                    <a:pt x="1132903" y="2265807"/>
                  </a:cubicBezTo>
                  <a:cubicBezTo>
                    <a:pt x="507212" y="2265807"/>
                    <a:pt x="0" y="1758594"/>
                    <a:pt x="0" y="1132903"/>
                  </a:cubicBezTo>
                  <a:close/>
                </a:path>
              </a:pathLst>
            </a:custGeom>
            <a:noFill/>
            <a:ln cap="flat" cmpd="sng" w="76200">
              <a:solidFill>
                <a:srgbClr val="2F313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576" name="Google Shape;576;p10"/>
            <p:cNvSpPr/>
            <p:nvPr/>
          </p:nvSpPr>
          <p:spPr>
            <a:xfrm>
              <a:off x="4099841" y="3250979"/>
              <a:ext cx="1826475" cy="1826488"/>
            </a:xfrm>
            <a:custGeom>
              <a:rect b="b" l="l" r="r" t="t"/>
              <a:pathLst>
                <a:path extrusionOk="0" h="1826488" w="1826475">
                  <a:moveTo>
                    <a:pt x="0" y="913244"/>
                  </a:moveTo>
                  <a:cubicBezTo>
                    <a:pt x="0" y="408876"/>
                    <a:pt x="408863" y="0"/>
                    <a:pt x="913231" y="0"/>
                  </a:cubicBezTo>
                  <a:cubicBezTo>
                    <a:pt x="1417599" y="0"/>
                    <a:pt x="1826475" y="408876"/>
                    <a:pt x="1826475" y="913244"/>
                  </a:cubicBezTo>
                  <a:cubicBezTo>
                    <a:pt x="1826475" y="1417612"/>
                    <a:pt x="1417599" y="1826488"/>
                    <a:pt x="913231" y="1826488"/>
                  </a:cubicBezTo>
                  <a:cubicBezTo>
                    <a:pt x="408863" y="1826488"/>
                    <a:pt x="0" y="1417612"/>
                    <a:pt x="0" y="9132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sp>
        <p:nvSpPr>
          <p:cNvPr id="577" name="Google Shape;577;p10"/>
          <p:cNvSpPr txBox="1"/>
          <p:nvPr/>
        </p:nvSpPr>
        <p:spPr>
          <a:xfrm>
            <a:off x="11867998" y="12984261"/>
            <a:ext cx="648004"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lt2"/>
                </a:solidFill>
                <a:latin typeface="Montserrat"/>
                <a:ea typeface="Montserrat"/>
                <a:cs typeface="Montserrat"/>
                <a:sym typeface="Montserrat"/>
              </a:rPr>
              <a:t>22</a:t>
            </a:r>
            <a:endParaRPr b="0" i="0" sz="3000" u="none" cap="none" strike="noStrike">
              <a:solidFill>
                <a:schemeClr val="lt2"/>
              </a:solidFill>
              <a:latin typeface="Montserrat"/>
              <a:ea typeface="Montserrat"/>
              <a:cs typeface="Montserrat"/>
              <a:sym typeface="Montserrat"/>
            </a:endParaRPr>
          </a:p>
        </p:txBody>
      </p:sp>
      <p:sp>
        <p:nvSpPr>
          <p:cNvPr id="578" name="Google Shape;578;p10"/>
          <p:cNvSpPr txBox="1"/>
          <p:nvPr/>
        </p:nvSpPr>
        <p:spPr>
          <a:xfrm>
            <a:off x="3102498" y="7986201"/>
            <a:ext cx="4174500" cy="13233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None/>
            </a:pPr>
            <a:r>
              <a:rPr b="1" lang="en-US" sz="4000">
                <a:latin typeface="Montserrat"/>
                <a:ea typeface="Montserrat"/>
                <a:cs typeface="Montserrat"/>
                <a:sym typeface="Montserrat"/>
              </a:rPr>
              <a:t>Step One: Research</a:t>
            </a:r>
            <a:endParaRPr b="1" i="0" sz="4000" u="none" cap="none" strike="noStrike">
              <a:solidFill>
                <a:schemeClr val="dk1"/>
              </a:solidFill>
              <a:latin typeface="Montserrat"/>
              <a:ea typeface="Montserrat"/>
              <a:cs typeface="Montserrat"/>
              <a:sym typeface="Montserrat"/>
            </a:endParaRPr>
          </a:p>
        </p:txBody>
      </p:sp>
      <p:sp>
        <p:nvSpPr>
          <p:cNvPr id="579" name="Google Shape;579;p10"/>
          <p:cNvSpPr txBox="1"/>
          <p:nvPr/>
        </p:nvSpPr>
        <p:spPr>
          <a:xfrm>
            <a:off x="17750738" y="7632209"/>
            <a:ext cx="3564300" cy="7080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None/>
            </a:pPr>
            <a:r>
              <a:rPr b="1" lang="en-US" sz="4000">
                <a:latin typeface="Montserrat"/>
                <a:ea typeface="Montserrat"/>
                <a:cs typeface="Montserrat"/>
                <a:sym typeface="Montserrat"/>
              </a:rPr>
              <a:t>Step Two: Outreach </a:t>
            </a:r>
            <a:endParaRPr b="1" i="0" sz="4000" u="none" cap="none" strike="noStrike">
              <a:solidFill>
                <a:schemeClr val="dk1"/>
              </a:solidFill>
              <a:latin typeface="Montserrat"/>
              <a:ea typeface="Montserrat"/>
              <a:cs typeface="Montserrat"/>
              <a:sym typeface="Montserrat"/>
            </a:endParaRPr>
          </a:p>
        </p:txBody>
      </p:sp>
      <p:grpSp>
        <p:nvGrpSpPr>
          <p:cNvPr id="580" name="Google Shape;580;p10"/>
          <p:cNvGrpSpPr/>
          <p:nvPr/>
        </p:nvGrpSpPr>
        <p:grpSpPr>
          <a:xfrm>
            <a:off x="9893198" y="11429104"/>
            <a:ext cx="4616410" cy="770071"/>
            <a:chOff x="5462710" y="11360165"/>
            <a:chExt cx="4934687" cy="823163"/>
          </a:xfrm>
        </p:grpSpPr>
        <p:sp>
          <p:nvSpPr>
            <p:cNvPr id="581" name="Google Shape;581;p10"/>
            <p:cNvSpPr/>
            <p:nvPr/>
          </p:nvSpPr>
          <p:spPr>
            <a:xfrm>
              <a:off x="5462710" y="11360165"/>
              <a:ext cx="4934687" cy="823163"/>
            </a:xfrm>
            <a:custGeom>
              <a:rect b="b" l="l" r="r" t="t"/>
              <a:pathLst>
                <a:path extrusionOk="0" h="823163" w="4934686">
                  <a:moveTo>
                    <a:pt x="0" y="227850"/>
                  </a:moveTo>
                  <a:cubicBezTo>
                    <a:pt x="0" y="556641"/>
                    <a:pt x="266534" y="823163"/>
                    <a:pt x="595312" y="823163"/>
                  </a:cubicBezTo>
                  <a:lnTo>
                    <a:pt x="4339361" y="823163"/>
                  </a:lnTo>
                  <a:cubicBezTo>
                    <a:pt x="4668151" y="823163"/>
                    <a:pt x="4934686" y="556641"/>
                    <a:pt x="4934686" y="227850"/>
                  </a:cubicBezTo>
                  <a:lnTo>
                    <a:pt x="4934686" y="0"/>
                  </a:lnTo>
                  <a:lnTo>
                    <a:pt x="0" y="0"/>
                  </a:lnTo>
                  <a:close/>
                </a:path>
              </a:pathLst>
            </a:custGeom>
            <a:solidFill>
              <a:srgbClr val="292E35"/>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582" name="Google Shape;582;p10"/>
            <p:cNvSpPr/>
            <p:nvPr/>
          </p:nvSpPr>
          <p:spPr>
            <a:xfrm>
              <a:off x="9305014" y="11605698"/>
              <a:ext cx="154991" cy="309981"/>
            </a:xfrm>
            <a:custGeom>
              <a:rect b="b" l="l" r="r" t="t"/>
              <a:pathLst>
                <a:path extrusionOk="0" h="309981" w="154990">
                  <a:moveTo>
                    <a:pt x="154990" y="0"/>
                  </a:moveTo>
                  <a:lnTo>
                    <a:pt x="0" y="154990"/>
                  </a:lnTo>
                  <a:lnTo>
                    <a:pt x="154990" y="309981"/>
                  </a:lnTo>
                </a:path>
              </a:pathLst>
            </a:custGeom>
            <a:noFill/>
            <a:ln cap="flat" cmpd="sng" w="25400">
              <a:solidFill>
                <a:srgbClr val="FFFFFF"/>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583" name="Google Shape;583;p10"/>
            <p:cNvSpPr/>
            <p:nvPr/>
          </p:nvSpPr>
          <p:spPr>
            <a:xfrm>
              <a:off x="7779644" y="11621343"/>
              <a:ext cx="300812" cy="300812"/>
            </a:xfrm>
            <a:custGeom>
              <a:rect b="b" l="l" r="r" t="t"/>
              <a:pathLst>
                <a:path extrusionOk="0" h="300812" w="300812">
                  <a:moveTo>
                    <a:pt x="52057" y="0"/>
                  </a:moveTo>
                  <a:lnTo>
                    <a:pt x="248767" y="0"/>
                  </a:lnTo>
                  <a:cubicBezTo>
                    <a:pt x="277507" y="0"/>
                    <a:pt x="300812" y="23304"/>
                    <a:pt x="300812" y="52057"/>
                  </a:cubicBezTo>
                  <a:lnTo>
                    <a:pt x="300812" y="248754"/>
                  </a:lnTo>
                  <a:cubicBezTo>
                    <a:pt x="300812" y="277507"/>
                    <a:pt x="277507" y="300812"/>
                    <a:pt x="248767" y="300812"/>
                  </a:cubicBezTo>
                  <a:lnTo>
                    <a:pt x="52057" y="300812"/>
                  </a:lnTo>
                  <a:cubicBezTo>
                    <a:pt x="23304" y="300812"/>
                    <a:pt x="0" y="277507"/>
                    <a:pt x="0" y="248754"/>
                  </a:cubicBezTo>
                  <a:lnTo>
                    <a:pt x="0" y="52057"/>
                  </a:lnTo>
                  <a:cubicBezTo>
                    <a:pt x="0" y="23304"/>
                    <a:pt x="23304" y="0"/>
                    <a:pt x="52057" y="0"/>
                  </a:cubicBezTo>
                  <a:close/>
                </a:path>
              </a:pathLst>
            </a:custGeom>
            <a:noFill/>
            <a:ln cap="flat" cmpd="sng" w="25400">
              <a:solidFill>
                <a:srgbClr val="FFFFFF"/>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cxnSp>
          <p:nvCxnSpPr>
            <p:cNvPr id="584" name="Google Shape;584;p10"/>
            <p:cNvCxnSpPr/>
            <p:nvPr/>
          </p:nvCxnSpPr>
          <p:spPr>
            <a:xfrm>
              <a:off x="6327192" y="11653570"/>
              <a:ext cx="300812" cy="0"/>
            </a:xfrm>
            <a:prstGeom prst="straightConnector1">
              <a:avLst/>
            </a:prstGeom>
            <a:noFill/>
            <a:ln cap="flat" cmpd="sng" w="25400">
              <a:solidFill>
                <a:srgbClr val="FFFFFF"/>
              </a:solidFill>
              <a:prstDash val="solid"/>
              <a:miter lim="800000"/>
              <a:headEnd len="sm" w="sm" type="none"/>
              <a:tailEnd len="sm" w="sm" type="none"/>
            </a:ln>
          </p:spPr>
        </p:cxnSp>
        <p:cxnSp>
          <p:nvCxnSpPr>
            <p:cNvPr id="585" name="Google Shape;585;p10"/>
            <p:cNvCxnSpPr/>
            <p:nvPr/>
          </p:nvCxnSpPr>
          <p:spPr>
            <a:xfrm>
              <a:off x="6327192" y="11760690"/>
              <a:ext cx="300812" cy="0"/>
            </a:xfrm>
            <a:prstGeom prst="straightConnector1">
              <a:avLst/>
            </a:prstGeom>
            <a:noFill/>
            <a:ln cap="flat" cmpd="sng" w="25400">
              <a:solidFill>
                <a:srgbClr val="FFFFFF"/>
              </a:solidFill>
              <a:prstDash val="solid"/>
              <a:miter lim="800000"/>
              <a:headEnd len="sm" w="sm" type="none"/>
              <a:tailEnd len="sm" w="sm" type="none"/>
            </a:ln>
          </p:spPr>
        </p:cxnSp>
        <p:cxnSp>
          <p:nvCxnSpPr>
            <p:cNvPr id="586" name="Google Shape;586;p10"/>
            <p:cNvCxnSpPr/>
            <p:nvPr/>
          </p:nvCxnSpPr>
          <p:spPr>
            <a:xfrm>
              <a:off x="6327192" y="11867812"/>
              <a:ext cx="300812" cy="0"/>
            </a:xfrm>
            <a:prstGeom prst="straightConnector1">
              <a:avLst/>
            </a:prstGeom>
            <a:noFill/>
            <a:ln cap="flat" cmpd="sng" w="25400">
              <a:solidFill>
                <a:srgbClr val="FFFFFF"/>
              </a:solidFill>
              <a:prstDash val="solid"/>
              <a:miter lim="800000"/>
              <a:headEnd len="sm" w="sm" type="none"/>
              <a:tailEnd len="sm" w="sm" type="none"/>
            </a:ln>
          </p:spPr>
        </p:cxnSp>
      </p:grpSp>
      <p:sp>
        <p:nvSpPr>
          <p:cNvPr id="587" name="Google Shape;587;p10"/>
          <p:cNvSpPr txBox="1"/>
          <p:nvPr/>
        </p:nvSpPr>
        <p:spPr>
          <a:xfrm>
            <a:off x="7974071" y="12430142"/>
            <a:ext cx="84546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E2128"/>
                </a:solidFill>
                <a:latin typeface="Montserrat"/>
                <a:ea typeface="Montserrat"/>
                <a:cs typeface="Montserrat"/>
                <a:sym typeface="Montserrat"/>
              </a:rPr>
              <a:t>Source </a:t>
            </a:r>
            <a:r>
              <a:rPr b="1" lang="en-US" sz="3000">
                <a:latin typeface="Montserrat"/>
                <a:ea typeface="Montserrat"/>
                <a:cs typeface="Montserrat"/>
                <a:sym typeface="Montserrat"/>
              </a:rPr>
              <a:t>Hubspot + SproutSocial</a:t>
            </a:r>
            <a:endParaRPr b="1" sz="3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rgbClr val="1E2128"/>
              </a:solidFill>
              <a:latin typeface="Montserrat"/>
              <a:ea typeface="Montserrat"/>
              <a:cs typeface="Montserrat"/>
              <a:sym typeface="Montserrat"/>
            </a:endParaRPr>
          </a:p>
        </p:txBody>
      </p:sp>
      <p:pic>
        <p:nvPicPr>
          <p:cNvPr id="588" name="Google Shape;588;p10"/>
          <p:cNvPicPr preferRelativeResize="0"/>
          <p:nvPr/>
        </p:nvPicPr>
        <p:blipFill rotWithShape="1">
          <a:blip r:embed="rId5">
            <a:alphaModFix/>
          </a:blip>
          <a:srcRect b="0" l="12444" r="10257" t="8029"/>
          <a:stretch/>
        </p:blipFill>
        <p:spPr>
          <a:xfrm>
            <a:off x="9883700" y="2957950"/>
            <a:ext cx="4616400" cy="8240124"/>
          </a:xfrm>
          <a:prstGeom prst="rect">
            <a:avLst/>
          </a:prstGeom>
          <a:noFill/>
          <a:ln>
            <a:noFill/>
          </a:ln>
        </p:spPr>
      </p:pic>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750"/>
                                        <p:tgtEl>
                                          <p:spTgt spid="572"/>
                                        </p:tgtEl>
                                      </p:cBhvr>
                                    </p:animEffect>
                                  </p:childTnLst>
                                </p:cTn>
                              </p:par>
                              <p:par>
                                <p:cTn fill="hold" nodeType="withEffect" presetClass="entr" presetID="10" presetSubtype="0">
                                  <p:stCondLst>
                                    <p:cond delay="300"/>
                                  </p:stCondLst>
                                  <p:childTnLst>
                                    <p:set>
                                      <p:cBhvr>
                                        <p:cTn dur="1" fill="hold">
                                          <p:stCondLst>
                                            <p:cond delay="0"/>
                                          </p:stCondLst>
                                        </p:cTn>
                                        <p:tgtEl>
                                          <p:spTgt spid="577"/>
                                        </p:tgtEl>
                                        <p:attrNameLst>
                                          <p:attrName>style.visibility</p:attrName>
                                        </p:attrNameLst>
                                      </p:cBhvr>
                                      <p:to>
                                        <p:strVal val="visible"/>
                                      </p:to>
                                    </p:set>
                                    <p:animEffect filter="fade" transition="in">
                                      <p:cBhvr>
                                        <p:cTn dur="750"/>
                                        <p:tgtEl>
                                          <p:spTgt spid="577"/>
                                        </p:tgtEl>
                                      </p:cBhvr>
                                    </p:animEffect>
                                  </p:childTnLst>
                                </p:cTn>
                              </p:par>
                              <p:par>
                                <p:cTn fill="hold" nodeType="withEffect" presetClass="entr" presetID="10" presetSubtype="0">
                                  <p:stCondLst>
                                    <p:cond delay="500"/>
                                  </p:stCondLst>
                                  <p:childTnLst>
                                    <p:set>
                                      <p:cBhvr>
                                        <p:cTn dur="1" fill="hold">
                                          <p:stCondLst>
                                            <p:cond delay="0"/>
                                          </p:stCondLst>
                                        </p:cTn>
                                        <p:tgtEl>
                                          <p:spTgt spid="573"/>
                                        </p:tgtEl>
                                        <p:attrNameLst>
                                          <p:attrName>style.visibility</p:attrName>
                                        </p:attrNameLst>
                                      </p:cBhvr>
                                      <p:to>
                                        <p:strVal val="visible"/>
                                      </p:to>
                                    </p:set>
                                    <p:animEffect filter="fade" transition="in">
                                      <p:cBhvr>
                                        <p:cTn dur="750"/>
                                        <p:tgtEl>
                                          <p:spTgt spid="573"/>
                                        </p:tgtEl>
                                      </p:cBhvr>
                                    </p:animEffect>
                                  </p:childTnLst>
                                </p:cTn>
                              </p:par>
                              <p:par>
                                <p:cTn fill="hold" nodeType="withEffect" presetClass="entr" presetID="10" presetSubtype="0">
                                  <p:stCondLst>
                                    <p:cond delay="500"/>
                                  </p:stCondLst>
                                  <p:childTnLst>
                                    <p:set>
                                      <p:cBhvr>
                                        <p:cTn dur="1" fill="hold">
                                          <p:stCondLst>
                                            <p:cond delay="0"/>
                                          </p:stCondLst>
                                        </p:cTn>
                                        <p:tgtEl>
                                          <p:spTgt spid="568"/>
                                        </p:tgtEl>
                                        <p:attrNameLst>
                                          <p:attrName>style.visibility</p:attrName>
                                        </p:attrNameLst>
                                      </p:cBhvr>
                                      <p:to>
                                        <p:strVal val="visible"/>
                                      </p:to>
                                    </p:set>
                                    <p:animEffect filter="fade" transition="in">
                                      <p:cBhvr>
                                        <p:cTn dur="750"/>
                                        <p:tgtEl>
                                          <p:spTgt spid="568"/>
                                        </p:tgtEl>
                                      </p:cBhvr>
                                    </p:animEffect>
                                  </p:childTnLst>
                                </p:cTn>
                              </p:par>
                              <p:par>
                                <p:cTn fill="hold" nodeType="withEffect" presetClass="entr" presetID="10" presetSubtype="0">
                                  <p:stCondLst>
                                    <p:cond delay="0"/>
                                  </p:stCondLst>
                                  <p:childTnLst>
                                    <p:set>
                                      <p:cBhvr>
                                        <p:cTn dur="1" fill="hold">
                                          <p:stCondLst>
                                            <p:cond delay="0"/>
                                          </p:stCondLst>
                                        </p:cTn>
                                        <p:tgtEl>
                                          <p:spTgt spid="580"/>
                                        </p:tgtEl>
                                        <p:attrNameLst>
                                          <p:attrName>style.visibility</p:attrName>
                                        </p:attrNameLst>
                                      </p:cBhvr>
                                      <p:to>
                                        <p:strVal val="visible"/>
                                      </p:to>
                                    </p:set>
                                    <p:animEffect filter="fade" transition="in">
                                      <p:cBhvr>
                                        <p:cTn dur="750"/>
                                        <p:tgtEl>
                                          <p:spTgt spid="5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28"/>
          <p:cNvSpPr/>
          <p:nvPr/>
        </p:nvSpPr>
        <p:spPr>
          <a:xfrm>
            <a:off x="19062545" y="234409"/>
            <a:ext cx="1295400" cy="26464053"/>
          </a:xfrm>
          <a:custGeom>
            <a:rect b="b" l="l" r="r" t="t"/>
            <a:pathLst>
              <a:path extrusionOk="0" h="26464054" w="1295400">
                <a:moveTo>
                  <a:pt x="654340" y="14071328"/>
                </a:moveTo>
                <a:cubicBezTo>
                  <a:pt x="388820" y="14071328"/>
                  <a:pt x="173596" y="14286580"/>
                  <a:pt x="173596" y="14552086"/>
                </a:cubicBezTo>
                <a:lnTo>
                  <a:pt x="173596" y="26464050"/>
                </a:lnTo>
                <a:lnTo>
                  <a:pt x="1135086" y="26464050"/>
                </a:lnTo>
                <a:lnTo>
                  <a:pt x="1135086" y="14552086"/>
                </a:lnTo>
                <a:cubicBezTo>
                  <a:pt x="1135086" y="14286580"/>
                  <a:pt x="919860" y="14071328"/>
                  <a:pt x="654340" y="14071328"/>
                </a:cubicBezTo>
                <a:close/>
                <a:moveTo>
                  <a:pt x="0" y="0"/>
                </a:moveTo>
                <a:lnTo>
                  <a:pt x="1295400" y="0"/>
                </a:lnTo>
                <a:lnTo>
                  <a:pt x="1295400" y="1152258"/>
                </a:lnTo>
                <a:lnTo>
                  <a:pt x="1295400" y="13544979"/>
                </a:lnTo>
                <a:lnTo>
                  <a:pt x="1295400" y="13544980"/>
                </a:lnTo>
                <a:lnTo>
                  <a:pt x="1295400" y="26464054"/>
                </a:lnTo>
                <a:lnTo>
                  <a:pt x="0" y="26464054"/>
                </a:lnTo>
                <a:lnTo>
                  <a:pt x="0" y="13544980"/>
                </a:lnTo>
                <a:lnTo>
                  <a:pt x="0" y="13544979"/>
                </a:lnTo>
                <a:lnTo>
                  <a:pt x="0" y="115225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257" name="Google Shape;257;p28"/>
          <p:cNvSpPr/>
          <p:nvPr/>
        </p:nvSpPr>
        <p:spPr>
          <a:xfrm>
            <a:off x="17907000" y="-92156"/>
            <a:ext cx="1295400" cy="26464053"/>
          </a:xfrm>
          <a:custGeom>
            <a:rect b="b" l="l" r="r" t="t"/>
            <a:pathLst>
              <a:path extrusionOk="0" h="26464054" w="1295400">
                <a:moveTo>
                  <a:pt x="654340" y="14071328"/>
                </a:moveTo>
                <a:cubicBezTo>
                  <a:pt x="388820" y="14071328"/>
                  <a:pt x="173596" y="14286580"/>
                  <a:pt x="173596" y="14552086"/>
                </a:cubicBezTo>
                <a:lnTo>
                  <a:pt x="173596" y="26464050"/>
                </a:lnTo>
                <a:lnTo>
                  <a:pt x="1135086" y="26464050"/>
                </a:lnTo>
                <a:lnTo>
                  <a:pt x="1135086" y="14552086"/>
                </a:lnTo>
                <a:cubicBezTo>
                  <a:pt x="1135086" y="14286580"/>
                  <a:pt x="919860" y="14071328"/>
                  <a:pt x="654340" y="14071328"/>
                </a:cubicBezTo>
                <a:close/>
                <a:moveTo>
                  <a:pt x="0" y="0"/>
                </a:moveTo>
                <a:lnTo>
                  <a:pt x="1295400" y="0"/>
                </a:lnTo>
                <a:lnTo>
                  <a:pt x="1295400" y="1152258"/>
                </a:lnTo>
                <a:lnTo>
                  <a:pt x="1295400" y="13544979"/>
                </a:lnTo>
                <a:lnTo>
                  <a:pt x="1295400" y="13544980"/>
                </a:lnTo>
                <a:lnTo>
                  <a:pt x="1295400" y="26464054"/>
                </a:lnTo>
                <a:lnTo>
                  <a:pt x="0" y="26464054"/>
                </a:lnTo>
                <a:lnTo>
                  <a:pt x="0" y="13544980"/>
                </a:lnTo>
                <a:lnTo>
                  <a:pt x="0" y="13544979"/>
                </a:lnTo>
                <a:lnTo>
                  <a:pt x="0" y="115225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258" name="Google Shape;258;p28"/>
          <p:cNvSpPr/>
          <p:nvPr/>
        </p:nvSpPr>
        <p:spPr>
          <a:xfrm>
            <a:off x="22514167" y="-206477"/>
            <a:ext cx="1295400" cy="27866638"/>
          </a:xfrm>
          <a:custGeom>
            <a:rect b="b" l="l" r="r" t="t"/>
            <a:pathLst>
              <a:path extrusionOk="0" h="27866639" w="1295400">
                <a:moveTo>
                  <a:pt x="654340" y="15473913"/>
                </a:moveTo>
                <a:cubicBezTo>
                  <a:pt x="388820" y="15473913"/>
                  <a:pt x="173596" y="15689165"/>
                  <a:pt x="173596" y="15954671"/>
                </a:cubicBezTo>
                <a:lnTo>
                  <a:pt x="173596" y="27866635"/>
                </a:lnTo>
                <a:lnTo>
                  <a:pt x="1135088" y="27866635"/>
                </a:lnTo>
                <a:lnTo>
                  <a:pt x="1135088" y="15954671"/>
                </a:lnTo>
                <a:cubicBezTo>
                  <a:pt x="1135088" y="15689165"/>
                  <a:pt x="919860" y="15473913"/>
                  <a:pt x="654340" y="15473913"/>
                </a:cubicBezTo>
                <a:close/>
                <a:moveTo>
                  <a:pt x="0" y="0"/>
                </a:moveTo>
                <a:lnTo>
                  <a:pt x="1289486" y="0"/>
                </a:lnTo>
                <a:lnTo>
                  <a:pt x="1289486" y="1402585"/>
                </a:lnTo>
                <a:lnTo>
                  <a:pt x="1295400" y="1402585"/>
                </a:lnTo>
                <a:lnTo>
                  <a:pt x="1295400" y="2554844"/>
                </a:lnTo>
                <a:lnTo>
                  <a:pt x="1295400" y="14947564"/>
                </a:lnTo>
                <a:lnTo>
                  <a:pt x="1295400" y="14947565"/>
                </a:lnTo>
                <a:lnTo>
                  <a:pt x="1295400" y="27866639"/>
                </a:lnTo>
                <a:lnTo>
                  <a:pt x="0" y="27866639"/>
                </a:lnTo>
                <a:lnTo>
                  <a:pt x="0" y="14947565"/>
                </a:lnTo>
                <a:lnTo>
                  <a:pt x="0" y="14947564"/>
                </a:lnTo>
                <a:lnTo>
                  <a:pt x="0" y="11723635"/>
                </a:lnTo>
                <a:lnTo>
                  <a:pt x="0" y="2554844"/>
                </a:lnTo>
                <a:lnTo>
                  <a:pt x="0" y="1402585"/>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259" name="Google Shape;259;p28"/>
          <p:cNvSpPr/>
          <p:nvPr/>
        </p:nvSpPr>
        <p:spPr>
          <a:xfrm>
            <a:off x="21389927" y="-206479"/>
            <a:ext cx="1295400" cy="28372963"/>
          </a:xfrm>
          <a:custGeom>
            <a:rect b="b" l="l" r="r" t="t"/>
            <a:pathLst>
              <a:path extrusionOk="0" h="28372964" w="1295400">
                <a:moveTo>
                  <a:pt x="654340" y="15980238"/>
                </a:moveTo>
                <a:cubicBezTo>
                  <a:pt x="388820" y="15980238"/>
                  <a:pt x="173596" y="16195490"/>
                  <a:pt x="173596" y="16460996"/>
                </a:cubicBezTo>
                <a:lnTo>
                  <a:pt x="173596" y="28372960"/>
                </a:lnTo>
                <a:lnTo>
                  <a:pt x="1135086" y="28372960"/>
                </a:lnTo>
                <a:lnTo>
                  <a:pt x="1135086" y="16460996"/>
                </a:lnTo>
                <a:cubicBezTo>
                  <a:pt x="1135086" y="16195490"/>
                  <a:pt x="919860" y="15980238"/>
                  <a:pt x="654340" y="15980238"/>
                </a:cubicBezTo>
                <a:close/>
                <a:moveTo>
                  <a:pt x="5840" y="0"/>
                </a:moveTo>
                <a:lnTo>
                  <a:pt x="1295324" y="0"/>
                </a:lnTo>
                <a:lnTo>
                  <a:pt x="1295324" y="1908911"/>
                </a:lnTo>
                <a:lnTo>
                  <a:pt x="1295400" y="1908911"/>
                </a:lnTo>
                <a:lnTo>
                  <a:pt x="1295400" y="3061168"/>
                </a:lnTo>
                <a:lnTo>
                  <a:pt x="1295400" y="15453889"/>
                </a:lnTo>
                <a:lnTo>
                  <a:pt x="1295400" y="15453890"/>
                </a:lnTo>
                <a:lnTo>
                  <a:pt x="1295400" y="28372964"/>
                </a:lnTo>
                <a:lnTo>
                  <a:pt x="0" y="28372964"/>
                </a:lnTo>
                <a:lnTo>
                  <a:pt x="0" y="15453890"/>
                </a:lnTo>
                <a:lnTo>
                  <a:pt x="0" y="15453889"/>
                </a:lnTo>
                <a:lnTo>
                  <a:pt x="0" y="3061168"/>
                </a:lnTo>
                <a:lnTo>
                  <a:pt x="0" y="1908911"/>
                </a:lnTo>
                <a:lnTo>
                  <a:pt x="5840" y="1908911"/>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260" name="Google Shape;260;p28"/>
          <p:cNvSpPr/>
          <p:nvPr/>
        </p:nvSpPr>
        <p:spPr>
          <a:xfrm>
            <a:off x="20232834" y="-206479"/>
            <a:ext cx="1295400" cy="27591437"/>
          </a:xfrm>
          <a:custGeom>
            <a:rect b="b" l="l" r="r" t="t"/>
            <a:pathLst>
              <a:path extrusionOk="0" h="27591438" w="1295400">
                <a:moveTo>
                  <a:pt x="654340" y="15198713"/>
                </a:moveTo>
                <a:cubicBezTo>
                  <a:pt x="388820" y="15198713"/>
                  <a:pt x="173596" y="15413965"/>
                  <a:pt x="173596" y="15679471"/>
                </a:cubicBezTo>
                <a:lnTo>
                  <a:pt x="173596" y="27591434"/>
                </a:lnTo>
                <a:lnTo>
                  <a:pt x="1135084" y="27591434"/>
                </a:lnTo>
                <a:lnTo>
                  <a:pt x="1135084" y="15679471"/>
                </a:lnTo>
                <a:cubicBezTo>
                  <a:pt x="1135084" y="15413965"/>
                  <a:pt x="919860" y="15198713"/>
                  <a:pt x="654340" y="15198713"/>
                </a:cubicBezTo>
                <a:close/>
                <a:moveTo>
                  <a:pt x="2956" y="0"/>
                </a:moveTo>
                <a:lnTo>
                  <a:pt x="1292440" y="0"/>
                </a:lnTo>
                <a:lnTo>
                  <a:pt x="1292440" y="1127385"/>
                </a:lnTo>
                <a:lnTo>
                  <a:pt x="1295400" y="1127385"/>
                </a:lnTo>
                <a:lnTo>
                  <a:pt x="1295400" y="2279644"/>
                </a:lnTo>
                <a:lnTo>
                  <a:pt x="1295400" y="14672364"/>
                </a:lnTo>
                <a:lnTo>
                  <a:pt x="1295400" y="14672365"/>
                </a:lnTo>
                <a:lnTo>
                  <a:pt x="1295400" y="27591438"/>
                </a:lnTo>
                <a:lnTo>
                  <a:pt x="0" y="27591438"/>
                </a:lnTo>
                <a:lnTo>
                  <a:pt x="0" y="14672365"/>
                </a:lnTo>
                <a:lnTo>
                  <a:pt x="0" y="14672364"/>
                </a:lnTo>
                <a:lnTo>
                  <a:pt x="0" y="2279644"/>
                </a:lnTo>
                <a:lnTo>
                  <a:pt x="0" y="1127385"/>
                </a:lnTo>
                <a:lnTo>
                  <a:pt x="2956" y="1127385"/>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261" name="Google Shape;261;p28"/>
          <p:cNvSpPr/>
          <p:nvPr/>
        </p:nvSpPr>
        <p:spPr>
          <a:xfrm>
            <a:off x="16751017" y="-206477"/>
            <a:ext cx="1295399" cy="27822940"/>
          </a:xfrm>
          <a:custGeom>
            <a:rect b="b" l="l" r="r" t="t"/>
            <a:pathLst>
              <a:path extrusionOk="0" h="27822941" w="1295399">
                <a:moveTo>
                  <a:pt x="654339" y="15430216"/>
                </a:moveTo>
                <a:cubicBezTo>
                  <a:pt x="388819" y="15430216"/>
                  <a:pt x="173595" y="15645468"/>
                  <a:pt x="173595" y="15910974"/>
                </a:cubicBezTo>
                <a:lnTo>
                  <a:pt x="173595" y="27822937"/>
                </a:lnTo>
                <a:lnTo>
                  <a:pt x="1135087" y="27822937"/>
                </a:lnTo>
                <a:lnTo>
                  <a:pt x="1135087" y="15910974"/>
                </a:lnTo>
                <a:cubicBezTo>
                  <a:pt x="1135087" y="15645468"/>
                  <a:pt x="919859" y="15430216"/>
                  <a:pt x="654339" y="15430216"/>
                </a:cubicBezTo>
                <a:close/>
                <a:moveTo>
                  <a:pt x="5915" y="0"/>
                </a:moveTo>
                <a:lnTo>
                  <a:pt x="1295399" y="0"/>
                </a:lnTo>
                <a:lnTo>
                  <a:pt x="1295399" y="1358888"/>
                </a:lnTo>
                <a:lnTo>
                  <a:pt x="1295399" y="2511147"/>
                </a:lnTo>
                <a:lnTo>
                  <a:pt x="1295399" y="11723634"/>
                </a:lnTo>
                <a:lnTo>
                  <a:pt x="1295399" y="14903867"/>
                </a:lnTo>
                <a:lnTo>
                  <a:pt x="1295399" y="14903868"/>
                </a:lnTo>
                <a:lnTo>
                  <a:pt x="1295399" y="27822941"/>
                </a:lnTo>
                <a:lnTo>
                  <a:pt x="0" y="27822941"/>
                </a:lnTo>
                <a:lnTo>
                  <a:pt x="0" y="14903868"/>
                </a:lnTo>
                <a:lnTo>
                  <a:pt x="0" y="14903867"/>
                </a:lnTo>
                <a:lnTo>
                  <a:pt x="0" y="2511147"/>
                </a:lnTo>
                <a:lnTo>
                  <a:pt x="0" y="1358888"/>
                </a:lnTo>
                <a:lnTo>
                  <a:pt x="5915" y="135888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262" name="Google Shape;262;p28"/>
          <p:cNvSpPr/>
          <p:nvPr/>
        </p:nvSpPr>
        <p:spPr>
          <a:xfrm>
            <a:off x="15617244" y="-260599"/>
            <a:ext cx="1295401" cy="28902101"/>
          </a:xfrm>
          <a:custGeom>
            <a:rect b="b" l="l" r="r" t="t"/>
            <a:pathLst>
              <a:path extrusionOk="0" h="28902102" w="1295401">
                <a:moveTo>
                  <a:pt x="654340" y="16509377"/>
                </a:moveTo>
                <a:cubicBezTo>
                  <a:pt x="388820" y="16509377"/>
                  <a:pt x="173596" y="16724629"/>
                  <a:pt x="173596" y="16990135"/>
                </a:cubicBezTo>
                <a:lnTo>
                  <a:pt x="173596" y="28902098"/>
                </a:lnTo>
                <a:lnTo>
                  <a:pt x="1135086" y="28902098"/>
                </a:lnTo>
                <a:lnTo>
                  <a:pt x="1135086" y="16990135"/>
                </a:lnTo>
                <a:cubicBezTo>
                  <a:pt x="1135086" y="16724629"/>
                  <a:pt x="919860" y="16509377"/>
                  <a:pt x="654340" y="16509377"/>
                </a:cubicBezTo>
                <a:close/>
                <a:moveTo>
                  <a:pt x="5915" y="0"/>
                </a:moveTo>
                <a:lnTo>
                  <a:pt x="1295401" y="0"/>
                </a:lnTo>
                <a:lnTo>
                  <a:pt x="1295401" y="2438049"/>
                </a:lnTo>
                <a:lnTo>
                  <a:pt x="1295401" y="3590308"/>
                </a:lnTo>
                <a:lnTo>
                  <a:pt x="1295401" y="11723634"/>
                </a:lnTo>
                <a:lnTo>
                  <a:pt x="1295401" y="15983028"/>
                </a:lnTo>
                <a:lnTo>
                  <a:pt x="1295401" y="15983029"/>
                </a:lnTo>
                <a:lnTo>
                  <a:pt x="1295401" y="28902102"/>
                </a:lnTo>
                <a:lnTo>
                  <a:pt x="0" y="28902102"/>
                </a:lnTo>
                <a:lnTo>
                  <a:pt x="0" y="15983029"/>
                </a:lnTo>
                <a:lnTo>
                  <a:pt x="0" y="15983028"/>
                </a:lnTo>
                <a:lnTo>
                  <a:pt x="0" y="3590308"/>
                </a:lnTo>
                <a:lnTo>
                  <a:pt x="0" y="2438049"/>
                </a:lnTo>
                <a:lnTo>
                  <a:pt x="5915" y="243804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263" name="Google Shape;263;p28"/>
          <p:cNvSpPr/>
          <p:nvPr/>
        </p:nvSpPr>
        <p:spPr>
          <a:xfrm>
            <a:off x="14484348" y="-260599"/>
            <a:ext cx="1295400" cy="30099531"/>
          </a:xfrm>
          <a:custGeom>
            <a:rect b="b" l="l" r="r" t="t"/>
            <a:pathLst>
              <a:path extrusionOk="0" h="30099532" w="1295400">
                <a:moveTo>
                  <a:pt x="654340" y="17706806"/>
                </a:moveTo>
                <a:cubicBezTo>
                  <a:pt x="388820" y="17706806"/>
                  <a:pt x="173596" y="17922058"/>
                  <a:pt x="173596" y="18187564"/>
                </a:cubicBezTo>
                <a:lnTo>
                  <a:pt x="173596" y="30099528"/>
                </a:lnTo>
                <a:lnTo>
                  <a:pt x="1135086" y="30099528"/>
                </a:lnTo>
                <a:lnTo>
                  <a:pt x="1135086" y="18187564"/>
                </a:lnTo>
                <a:cubicBezTo>
                  <a:pt x="1135086" y="17922058"/>
                  <a:pt x="919860" y="17706806"/>
                  <a:pt x="654340" y="17706806"/>
                </a:cubicBezTo>
                <a:close/>
                <a:moveTo>
                  <a:pt x="5915" y="0"/>
                </a:moveTo>
                <a:lnTo>
                  <a:pt x="1295400" y="0"/>
                </a:lnTo>
                <a:lnTo>
                  <a:pt x="1295400" y="3635478"/>
                </a:lnTo>
                <a:lnTo>
                  <a:pt x="1295400" y="4787737"/>
                </a:lnTo>
                <a:lnTo>
                  <a:pt x="1295400" y="11723634"/>
                </a:lnTo>
                <a:lnTo>
                  <a:pt x="1295400" y="17180458"/>
                </a:lnTo>
                <a:lnTo>
                  <a:pt x="1295400" y="30099532"/>
                </a:lnTo>
                <a:lnTo>
                  <a:pt x="0" y="30099532"/>
                </a:lnTo>
                <a:lnTo>
                  <a:pt x="0" y="17180458"/>
                </a:lnTo>
                <a:lnTo>
                  <a:pt x="0" y="4787737"/>
                </a:lnTo>
                <a:lnTo>
                  <a:pt x="0" y="3635478"/>
                </a:lnTo>
                <a:lnTo>
                  <a:pt x="5915" y="363547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264" name="Google Shape;264;p28"/>
          <p:cNvSpPr/>
          <p:nvPr/>
        </p:nvSpPr>
        <p:spPr>
          <a:xfrm>
            <a:off x="13305714" y="-206479"/>
            <a:ext cx="1295400" cy="32097017"/>
          </a:xfrm>
          <a:custGeom>
            <a:rect b="b" l="l" r="r" t="t"/>
            <a:pathLst>
              <a:path extrusionOk="0" h="32097018" w="1295400">
                <a:moveTo>
                  <a:pt x="654340" y="19704292"/>
                </a:moveTo>
                <a:cubicBezTo>
                  <a:pt x="388820" y="19704292"/>
                  <a:pt x="173596" y="19919544"/>
                  <a:pt x="173596" y="20185050"/>
                </a:cubicBezTo>
                <a:lnTo>
                  <a:pt x="173596" y="32097014"/>
                </a:lnTo>
                <a:lnTo>
                  <a:pt x="1135086" y="32097014"/>
                </a:lnTo>
                <a:lnTo>
                  <a:pt x="1135086" y="20185050"/>
                </a:lnTo>
                <a:cubicBezTo>
                  <a:pt x="1135086" y="19919544"/>
                  <a:pt x="919860" y="19704292"/>
                  <a:pt x="654340" y="19704292"/>
                </a:cubicBezTo>
                <a:close/>
                <a:moveTo>
                  <a:pt x="2286" y="0"/>
                </a:moveTo>
                <a:lnTo>
                  <a:pt x="1291771" y="0"/>
                </a:lnTo>
                <a:lnTo>
                  <a:pt x="1291771" y="5632965"/>
                </a:lnTo>
                <a:lnTo>
                  <a:pt x="1295400" y="5632965"/>
                </a:lnTo>
                <a:lnTo>
                  <a:pt x="1295400" y="6785223"/>
                </a:lnTo>
                <a:lnTo>
                  <a:pt x="1295400" y="19177942"/>
                </a:lnTo>
                <a:lnTo>
                  <a:pt x="1295400" y="19177944"/>
                </a:lnTo>
                <a:lnTo>
                  <a:pt x="1295400" y="32097018"/>
                </a:lnTo>
                <a:lnTo>
                  <a:pt x="0" y="32097018"/>
                </a:lnTo>
                <a:lnTo>
                  <a:pt x="0" y="19177944"/>
                </a:lnTo>
                <a:lnTo>
                  <a:pt x="0" y="19177942"/>
                </a:lnTo>
                <a:lnTo>
                  <a:pt x="0" y="6785223"/>
                </a:lnTo>
                <a:lnTo>
                  <a:pt x="0" y="5632965"/>
                </a:lnTo>
                <a:lnTo>
                  <a:pt x="2286" y="5632965"/>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265" name="Google Shape;265;p28"/>
          <p:cNvSpPr/>
          <p:nvPr/>
        </p:nvSpPr>
        <p:spPr>
          <a:xfrm>
            <a:off x="12173259" y="-206479"/>
            <a:ext cx="1300217" cy="33161699"/>
          </a:xfrm>
          <a:custGeom>
            <a:rect b="b" l="l" r="r" t="t"/>
            <a:pathLst>
              <a:path extrusionOk="0" h="33161700" w="1300217">
                <a:moveTo>
                  <a:pt x="654340" y="20768974"/>
                </a:moveTo>
                <a:cubicBezTo>
                  <a:pt x="388820" y="20768974"/>
                  <a:pt x="173596" y="20984226"/>
                  <a:pt x="173596" y="21249732"/>
                </a:cubicBezTo>
                <a:lnTo>
                  <a:pt x="173596" y="33161696"/>
                </a:lnTo>
                <a:lnTo>
                  <a:pt x="1135086" y="33161696"/>
                </a:lnTo>
                <a:lnTo>
                  <a:pt x="1135086" y="21249732"/>
                </a:lnTo>
                <a:cubicBezTo>
                  <a:pt x="1135086" y="20984226"/>
                  <a:pt x="919860" y="20768974"/>
                  <a:pt x="654340" y="20768974"/>
                </a:cubicBezTo>
                <a:close/>
                <a:moveTo>
                  <a:pt x="10732" y="0"/>
                </a:moveTo>
                <a:lnTo>
                  <a:pt x="1300217" y="0"/>
                </a:lnTo>
                <a:lnTo>
                  <a:pt x="1300217" y="11723636"/>
                </a:lnTo>
                <a:lnTo>
                  <a:pt x="1295400" y="11723636"/>
                </a:lnTo>
                <a:lnTo>
                  <a:pt x="1295400" y="20242626"/>
                </a:lnTo>
                <a:lnTo>
                  <a:pt x="1295400" y="33161700"/>
                </a:lnTo>
                <a:lnTo>
                  <a:pt x="0" y="33161700"/>
                </a:lnTo>
                <a:lnTo>
                  <a:pt x="0" y="20242626"/>
                </a:lnTo>
                <a:lnTo>
                  <a:pt x="0" y="7849905"/>
                </a:lnTo>
                <a:lnTo>
                  <a:pt x="0" y="6697647"/>
                </a:lnTo>
                <a:lnTo>
                  <a:pt x="10732" y="6697647"/>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266" name="Google Shape;266;p28"/>
          <p:cNvSpPr/>
          <p:nvPr/>
        </p:nvSpPr>
        <p:spPr>
          <a:xfrm>
            <a:off x="11026888" y="-206479"/>
            <a:ext cx="1295400" cy="34379749"/>
          </a:xfrm>
          <a:custGeom>
            <a:rect b="b" l="l" r="r" t="t"/>
            <a:pathLst>
              <a:path extrusionOk="0" h="34379750" w="1295400">
                <a:moveTo>
                  <a:pt x="654340" y="21987022"/>
                </a:moveTo>
                <a:cubicBezTo>
                  <a:pt x="388820" y="21987022"/>
                  <a:pt x="173596" y="22202274"/>
                  <a:pt x="173596" y="22467780"/>
                </a:cubicBezTo>
                <a:lnTo>
                  <a:pt x="173596" y="34379742"/>
                </a:lnTo>
                <a:lnTo>
                  <a:pt x="1135086" y="34379742"/>
                </a:lnTo>
                <a:lnTo>
                  <a:pt x="1135086" y="22467780"/>
                </a:lnTo>
                <a:cubicBezTo>
                  <a:pt x="1135086" y="22202274"/>
                  <a:pt x="919860" y="21987022"/>
                  <a:pt x="654340" y="21987022"/>
                </a:cubicBezTo>
                <a:close/>
                <a:moveTo>
                  <a:pt x="2816" y="0"/>
                </a:moveTo>
                <a:lnTo>
                  <a:pt x="1292301" y="0"/>
                </a:lnTo>
                <a:lnTo>
                  <a:pt x="1292301" y="7915695"/>
                </a:lnTo>
                <a:lnTo>
                  <a:pt x="1295400" y="7915695"/>
                </a:lnTo>
                <a:lnTo>
                  <a:pt x="1295400" y="9067952"/>
                </a:lnTo>
                <a:lnTo>
                  <a:pt x="1295400" y="21460674"/>
                </a:lnTo>
                <a:lnTo>
                  <a:pt x="1295400" y="34379750"/>
                </a:lnTo>
                <a:lnTo>
                  <a:pt x="0" y="34379750"/>
                </a:lnTo>
                <a:lnTo>
                  <a:pt x="0" y="21460674"/>
                </a:lnTo>
                <a:lnTo>
                  <a:pt x="0" y="9067952"/>
                </a:lnTo>
                <a:lnTo>
                  <a:pt x="0" y="7915695"/>
                </a:lnTo>
                <a:lnTo>
                  <a:pt x="2816" y="7915695"/>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267" name="Google Shape;267;p28"/>
          <p:cNvSpPr/>
          <p:nvPr/>
        </p:nvSpPr>
        <p:spPr>
          <a:xfrm>
            <a:off x="9893327" y="-206479"/>
            <a:ext cx="1297801" cy="35424773"/>
          </a:xfrm>
          <a:custGeom>
            <a:rect b="b" l="l" r="r" t="t"/>
            <a:pathLst>
              <a:path extrusionOk="0" h="35424774" w="1297801">
                <a:moveTo>
                  <a:pt x="0" y="0"/>
                </a:moveTo>
                <a:lnTo>
                  <a:pt x="1289485" y="0"/>
                </a:lnTo>
                <a:lnTo>
                  <a:pt x="1289485" y="8960722"/>
                </a:lnTo>
                <a:lnTo>
                  <a:pt x="1297801" y="8960722"/>
                </a:lnTo>
                <a:lnTo>
                  <a:pt x="1297801" y="10112981"/>
                </a:lnTo>
                <a:lnTo>
                  <a:pt x="1297801" y="22505702"/>
                </a:lnTo>
                <a:lnTo>
                  <a:pt x="1297801" y="35424774"/>
                </a:lnTo>
                <a:lnTo>
                  <a:pt x="1137487" y="35424774"/>
                </a:lnTo>
                <a:lnTo>
                  <a:pt x="1137487" y="23512808"/>
                </a:lnTo>
                <a:cubicBezTo>
                  <a:pt x="1137487" y="23247302"/>
                  <a:pt x="922261" y="23032050"/>
                  <a:pt x="656741" y="23032050"/>
                </a:cubicBezTo>
                <a:cubicBezTo>
                  <a:pt x="391221" y="23032050"/>
                  <a:pt x="175997" y="23247302"/>
                  <a:pt x="175997" y="23512808"/>
                </a:cubicBezTo>
                <a:lnTo>
                  <a:pt x="175997" y="35424774"/>
                </a:lnTo>
                <a:lnTo>
                  <a:pt x="2401" y="35424774"/>
                </a:lnTo>
                <a:lnTo>
                  <a:pt x="2401" y="22505702"/>
                </a:lnTo>
                <a:lnTo>
                  <a:pt x="2401" y="11723635"/>
                </a:lnTo>
                <a:lnTo>
                  <a:pt x="0" y="11723635"/>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268" name="Google Shape;268;p28"/>
          <p:cNvSpPr/>
          <p:nvPr/>
        </p:nvSpPr>
        <p:spPr>
          <a:xfrm>
            <a:off x="206411" y="-1"/>
            <a:ext cx="961505" cy="2177452"/>
          </a:xfrm>
          <a:custGeom>
            <a:rect b="b" l="l" r="r" t="t"/>
            <a:pathLst>
              <a:path extrusionOk="0" h="2177453" w="961504">
                <a:moveTo>
                  <a:pt x="0" y="0"/>
                </a:moveTo>
                <a:lnTo>
                  <a:pt x="0" y="1696694"/>
                </a:lnTo>
                <a:cubicBezTo>
                  <a:pt x="0" y="1962200"/>
                  <a:pt x="215239" y="2177453"/>
                  <a:pt x="480745" y="2177453"/>
                </a:cubicBezTo>
                <a:cubicBezTo>
                  <a:pt x="746264" y="2177453"/>
                  <a:pt x="961504" y="1962200"/>
                  <a:pt x="961504" y="1696694"/>
                </a:cubicBezTo>
                <a:lnTo>
                  <a:pt x="961504" y="0"/>
                </a:lnTo>
                <a:close/>
              </a:path>
            </a:pathLst>
          </a:custGeom>
          <a:solidFill>
            <a:schemeClr val="accent4"/>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269" name="Google Shape;269;p28"/>
          <p:cNvSpPr/>
          <p:nvPr/>
        </p:nvSpPr>
        <p:spPr>
          <a:xfrm>
            <a:off x="1352190" y="-1"/>
            <a:ext cx="961504" cy="3093757"/>
          </a:xfrm>
          <a:custGeom>
            <a:rect b="b" l="l" r="r" t="t"/>
            <a:pathLst>
              <a:path extrusionOk="0" h="3093758" w="961504">
                <a:moveTo>
                  <a:pt x="0" y="0"/>
                </a:moveTo>
                <a:lnTo>
                  <a:pt x="0" y="2613012"/>
                </a:lnTo>
                <a:cubicBezTo>
                  <a:pt x="0" y="2878518"/>
                  <a:pt x="215239" y="3093758"/>
                  <a:pt x="480745" y="3093758"/>
                </a:cubicBezTo>
                <a:cubicBezTo>
                  <a:pt x="746264" y="3093758"/>
                  <a:pt x="961504" y="2878518"/>
                  <a:pt x="961504" y="2613012"/>
                </a:cubicBezTo>
                <a:lnTo>
                  <a:pt x="961504" y="0"/>
                </a:lnTo>
                <a:close/>
              </a:path>
            </a:pathLst>
          </a:custGeom>
          <a:solidFill>
            <a:srgbClr val="00FFFF"/>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270" name="Google Shape;270;p28"/>
          <p:cNvSpPr/>
          <p:nvPr/>
        </p:nvSpPr>
        <p:spPr>
          <a:xfrm>
            <a:off x="2497968" y="-1"/>
            <a:ext cx="961504" cy="2531211"/>
          </a:xfrm>
          <a:custGeom>
            <a:rect b="b" l="l" r="r" t="t"/>
            <a:pathLst>
              <a:path extrusionOk="0" h="2531211" w="961504">
                <a:moveTo>
                  <a:pt x="0" y="0"/>
                </a:moveTo>
                <a:lnTo>
                  <a:pt x="0" y="2050453"/>
                </a:lnTo>
                <a:cubicBezTo>
                  <a:pt x="0" y="2315959"/>
                  <a:pt x="215239" y="2531211"/>
                  <a:pt x="480745" y="2531211"/>
                </a:cubicBezTo>
                <a:cubicBezTo>
                  <a:pt x="746264" y="2531211"/>
                  <a:pt x="961504" y="2315959"/>
                  <a:pt x="961504" y="2050453"/>
                </a:cubicBezTo>
                <a:lnTo>
                  <a:pt x="961504" y="0"/>
                </a:lnTo>
                <a:close/>
              </a:path>
            </a:pathLst>
          </a:custGeom>
          <a:solidFill>
            <a:srgbClr val="00FFFF"/>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271" name="Google Shape;271;p28"/>
          <p:cNvSpPr/>
          <p:nvPr/>
        </p:nvSpPr>
        <p:spPr>
          <a:xfrm>
            <a:off x="3643758" y="-1"/>
            <a:ext cx="961491" cy="1841817"/>
          </a:xfrm>
          <a:custGeom>
            <a:rect b="b" l="l" r="r" t="t"/>
            <a:pathLst>
              <a:path extrusionOk="0" h="1841817" w="961491">
                <a:moveTo>
                  <a:pt x="0" y="0"/>
                </a:moveTo>
                <a:lnTo>
                  <a:pt x="0" y="1361071"/>
                </a:lnTo>
                <a:cubicBezTo>
                  <a:pt x="0" y="1626577"/>
                  <a:pt x="215226" y="1841817"/>
                  <a:pt x="480745" y="1841817"/>
                </a:cubicBezTo>
                <a:cubicBezTo>
                  <a:pt x="746251" y="1841817"/>
                  <a:pt x="961491" y="1626577"/>
                  <a:pt x="961491" y="1361071"/>
                </a:cubicBezTo>
                <a:lnTo>
                  <a:pt x="961491" y="0"/>
                </a:lnTo>
                <a:close/>
              </a:path>
            </a:pathLst>
          </a:custGeom>
          <a:solidFill>
            <a:srgbClr val="00FFFF"/>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272" name="Google Shape;272;p28"/>
          <p:cNvSpPr/>
          <p:nvPr/>
        </p:nvSpPr>
        <p:spPr>
          <a:xfrm>
            <a:off x="4789537" y="-1"/>
            <a:ext cx="961491" cy="1152258"/>
          </a:xfrm>
          <a:custGeom>
            <a:rect b="b" l="l" r="r" t="t"/>
            <a:pathLst>
              <a:path extrusionOk="0" h="1152258" w="961491">
                <a:moveTo>
                  <a:pt x="0" y="0"/>
                </a:moveTo>
                <a:lnTo>
                  <a:pt x="0" y="671512"/>
                </a:lnTo>
                <a:cubicBezTo>
                  <a:pt x="0" y="937018"/>
                  <a:pt x="215226" y="1152258"/>
                  <a:pt x="480745" y="1152258"/>
                </a:cubicBezTo>
                <a:cubicBezTo>
                  <a:pt x="746264" y="1152258"/>
                  <a:pt x="961491" y="937018"/>
                  <a:pt x="961491" y="671512"/>
                </a:cubicBezTo>
                <a:lnTo>
                  <a:pt x="961491" y="0"/>
                </a:lnTo>
                <a:close/>
              </a:path>
            </a:pathLst>
          </a:custGeom>
          <a:solidFill>
            <a:schemeClr val="accent4"/>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273" name="Google Shape;273;p28"/>
          <p:cNvSpPr/>
          <p:nvPr/>
        </p:nvSpPr>
        <p:spPr>
          <a:xfrm>
            <a:off x="5935314" y="-1"/>
            <a:ext cx="961504" cy="716787"/>
          </a:xfrm>
          <a:custGeom>
            <a:rect b="b" l="l" r="r" t="t"/>
            <a:pathLst>
              <a:path extrusionOk="0" h="716788" w="961504">
                <a:moveTo>
                  <a:pt x="0" y="0"/>
                </a:moveTo>
                <a:lnTo>
                  <a:pt x="0" y="236029"/>
                </a:lnTo>
                <a:cubicBezTo>
                  <a:pt x="0" y="501548"/>
                  <a:pt x="215239" y="716788"/>
                  <a:pt x="480745" y="716788"/>
                </a:cubicBezTo>
                <a:cubicBezTo>
                  <a:pt x="746264" y="716788"/>
                  <a:pt x="961504" y="501548"/>
                  <a:pt x="961504" y="236029"/>
                </a:cubicBezTo>
                <a:lnTo>
                  <a:pt x="961504" y="0"/>
                </a:lnTo>
                <a:close/>
              </a:path>
            </a:pathLst>
          </a:custGeom>
          <a:solidFill>
            <a:schemeClr val="accent4"/>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274" name="Google Shape;274;p28"/>
          <p:cNvSpPr txBox="1"/>
          <p:nvPr/>
        </p:nvSpPr>
        <p:spPr>
          <a:xfrm>
            <a:off x="356988" y="12984261"/>
            <a:ext cx="660350"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lt2"/>
                </a:solidFill>
                <a:latin typeface="Montserrat"/>
                <a:ea typeface="Montserrat"/>
                <a:cs typeface="Montserrat"/>
                <a:sym typeface="Montserrat"/>
              </a:rPr>
              <a:t>32</a:t>
            </a:r>
            <a:endParaRPr b="0" i="0" sz="3000" u="none" cap="none" strike="noStrike">
              <a:solidFill>
                <a:schemeClr val="lt2"/>
              </a:solidFill>
              <a:latin typeface="Montserrat"/>
              <a:ea typeface="Montserrat"/>
              <a:cs typeface="Montserrat"/>
              <a:sym typeface="Montserrat"/>
            </a:endParaRPr>
          </a:p>
        </p:txBody>
      </p:sp>
      <p:sp>
        <p:nvSpPr>
          <p:cNvPr id="275" name="Google Shape;275;p28"/>
          <p:cNvSpPr/>
          <p:nvPr/>
        </p:nvSpPr>
        <p:spPr>
          <a:xfrm>
            <a:off x="137045" y="2007036"/>
            <a:ext cx="1206500" cy="652322"/>
          </a:xfrm>
          <a:custGeom>
            <a:rect b="b" l="l" r="r" t="t"/>
            <a:pathLst>
              <a:path extrusionOk="0" h="652322" w="1206500">
                <a:moveTo>
                  <a:pt x="0" y="652322"/>
                </a:moveTo>
                <a:cubicBezTo>
                  <a:pt x="428434" y="377317"/>
                  <a:pt x="826884" y="161290"/>
                  <a:pt x="1206500" y="0"/>
                </a:cubicBezTo>
              </a:path>
            </a:pathLst>
          </a:custGeom>
          <a:noFill/>
          <a:ln cap="rnd" cmpd="sng" w="1016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276" name="Google Shape;276;p28"/>
          <p:cNvSpPr/>
          <p:nvPr/>
        </p:nvSpPr>
        <p:spPr>
          <a:xfrm>
            <a:off x="19490981" y="4462344"/>
            <a:ext cx="621157" cy="256285"/>
          </a:xfrm>
          <a:custGeom>
            <a:rect b="b" l="l" r="r" t="t"/>
            <a:pathLst>
              <a:path extrusionOk="0" h="256285" w="621157">
                <a:moveTo>
                  <a:pt x="621157" y="256285"/>
                </a:moveTo>
                <a:cubicBezTo>
                  <a:pt x="420408" y="186270"/>
                  <a:pt x="214058" y="101155"/>
                  <a:pt x="0" y="0"/>
                </a:cubicBezTo>
              </a:path>
            </a:pathLst>
          </a:custGeom>
          <a:noFill/>
          <a:ln cap="rnd" cmpd="sng" w="1016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277" name="Google Shape;277;p28"/>
          <p:cNvSpPr/>
          <p:nvPr/>
        </p:nvSpPr>
        <p:spPr>
          <a:xfrm>
            <a:off x="22817213" y="3988961"/>
            <a:ext cx="1538274" cy="763816"/>
          </a:xfrm>
          <a:custGeom>
            <a:rect b="b" l="l" r="r" t="t"/>
            <a:pathLst>
              <a:path extrusionOk="0" h="763816" w="1538274">
                <a:moveTo>
                  <a:pt x="1538274" y="0"/>
                </a:moveTo>
                <a:cubicBezTo>
                  <a:pt x="980274" y="353568"/>
                  <a:pt x="477558" y="604062"/>
                  <a:pt x="0" y="763816"/>
                </a:cubicBezTo>
              </a:path>
            </a:pathLst>
          </a:custGeom>
          <a:noFill/>
          <a:ln cap="rnd" cmpd="sng" w="10160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278" name="Google Shape;278;p28"/>
          <p:cNvSpPr/>
          <p:nvPr/>
        </p:nvSpPr>
        <p:spPr>
          <a:xfrm>
            <a:off x="19017705" y="3686914"/>
            <a:ext cx="5337784" cy="1370241"/>
          </a:xfrm>
          <a:custGeom>
            <a:rect b="b" l="l" r="r" t="t"/>
            <a:pathLst>
              <a:path extrusionOk="0" h="1370241" w="5337784">
                <a:moveTo>
                  <a:pt x="5337784" y="0"/>
                </a:moveTo>
                <a:cubicBezTo>
                  <a:pt x="3363633" y="1289710"/>
                  <a:pt x="1982076" y="1370241"/>
                  <a:pt x="0" y="241566"/>
                </a:cubicBezTo>
              </a:path>
            </a:pathLst>
          </a:custGeom>
          <a:noFill/>
          <a:ln cap="rnd" cmpd="sng" w="1016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cxnSp>
        <p:nvCxnSpPr>
          <p:cNvPr id="279" name="Google Shape;279;p28"/>
          <p:cNvCxnSpPr/>
          <p:nvPr/>
        </p:nvCxnSpPr>
        <p:spPr>
          <a:xfrm>
            <a:off x="12191951" y="3037297"/>
            <a:ext cx="0" cy="1466100"/>
          </a:xfrm>
          <a:prstGeom prst="straightConnector1">
            <a:avLst/>
          </a:prstGeom>
          <a:noFill/>
          <a:ln cap="rnd" cmpd="sng" w="101600">
            <a:solidFill>
              <a:schemeClr val="dk2"/>
            </a:solidFill>
            <a:prstDash val="solid"/>
            <a:round/>
            <a:headEnd len="sm" w="sm" type="none"/>
            <a:tailEnd len="sm" w="sm" type="none"/>
          </a:ln>
        </p:spPr>
      </p:cxnSp>
      <p:sp>
        <p:nvSpPr>
          <p:cNvPr id="280" name="Google Shape;280;p28"/>
          <p:cNvSpPr/>
          <p:nvPr/>
        </p:nvSpPr>
        <p:spPr>
          <a:xfrm>
            <a:off x="11658787" y="0"/>
            <a:ext cx="1066500" cy="1313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281" name="Google Shape;281;p28"/>
          <p:cNvSpPr txBox="1"/>
          <p:nvPr/>
        </p:nvSpPr>
        <p:spPr>
          <a:xfrm>
            <a:off x="7282575" y="151825"/>
            <a:ext cx="11430900" cy="26292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rgbClr val="000000"/>
              </a:buClr>
              <a:buSzPts val="8000"/>
              <a:buFont typeface="Arial"/>
              <a:buNone/>
            </a:pPr>
            <a:r>
              <a:rPr b="1" lang="en-US" sz="15000">
                <a:latin typeface="Calibri"/>
                <a:ea typeface="Calibri"/>
                <a:cs typeface="Calibri"/>
                <a:sym typeface="Calibri"/>
              </a:rPr>
              <a:t>Reporting</a:t>
            </a:r>
            <a:endParaRPr b="1" i="0" sz="15000" u="none" cap="none" strike="noStrike">
              <a:solidFill>
                <a:srgbClr val="000000"/>
              </a:solidFill>
              <a:latin typeface="Arial"/>
              <a:ea typeface="Arial"/>
              <a:cs typeface="Arial"/>
              <a:sym typeface="Arial"/>
            </a:endParaRPr>
          </a:p>
        </p:txBody>
      </p:sp>
      <p:sp>
        <p:nvSpPr>
          <p:cNvPr id="282" name="Google Shape;282;p28"/>
          <p:cNvSpPr txBox="1"/>
          <p:nvPr/>
        </p:nvSpPr>
        <p:spPr>
          <a:xfrm>
            <a:off x="2313701" y="5266675"/>
            <a:ext cx="19404900" cy="7315500"/>
          </a:xfrm>
          <a:prstGeom prst="rect">
            <a:avLst/>
          </a:prstGeom>
          <a:noFill/>
          <a:ln>
            <a:noFill/>
          </a:ln>
        </p:spPr>
        <p:txBody>
          <a:bodyPr anchorCtr="0" anchor="t" bIns="45700" lIns="91425" spcFirstLastPara="1" rIns="91425" wrap="square" tIns="45700">
            <a:noAutofit/>
          </a:bodyPr>
          <a:lstStyle/>
          <a:p>
            <a:pPr indent="-571500" lvl="0" marL="457200" marR="0" rtl="0" algn="l">
              <a:lnSpc>
                <a:spcPct val="115000"/>
              </a:lnSpc>
              <a:spcBef>
                <a:spcPts val="0"/>
              </a:spcBef>
              <a:spcAft>
                <a:spcPts val="0"/>
              </a:spcAft>
              <a:buClr>
                <a:srgbClr val="000000"/>
              </a:buClr>
              <a:buSzPts val="5400"/>
              <a:buFont typeface="Montserrat"/>
              <a:buChar char="●"/>
            </a:pPr>
            <a:r>
              <a:rPr lang="en-US" sz="5400">
                <a:latin typeface="Montserrat"/>
                <a:ea typeface="Montserrat"/>
                <a:cs typeface="Montserrat"/>
                <a:sym typeface="Montserrat"/>
              </a:rPr>
              <a:t>Establish KPIs</a:t>
            </a:r>
            <a:endParaRPr sz="5400">
              <a:latin typeface="Montserrat"/>
              <a:ea typeface="Montserrat"/>
              <a:cs typeface="Montserrat"/>
              <a:sym typeface="Montserrat"/>
            </a:endParaRPr>
          </a:p>
          <a:p>
            <a:pPr indent="-571500" lvl="0" marL="457200" marR="0" rtl="0" algn="l">
              <a:lnSpc>
                <a:spcPct val="115000"/>
              </a:lnSpc>
              <a:spcBef>
                <a:spcPts val="0"/>
              </a:spcBef>
              <a:spcAft>
                <a:spcPts val="0"/>
              </a:spcAft>
              <a:buClr>
                <a:srgbClr val="000000"/>
              </a:buClr>
              <a:buSzPts val="5400"/>
              <a:buFont typeface="Montserrat"/>
              <a:buChar char="●"/>
            </a:pPr>
            <a:r>
              <a:rPr lang="en-US" sz="5400">
                <a:latin typeface="Montserrat"/>
                <a:ea typeface="Montserrat"/>
                <a:cs typeface="Montserrat"/>
                <a:sym typeface="Montserrat"/>
              </a:rPr>
              <a:t>Research Benchmarks </a:t>
            </a:r>
            <a:endParaRPr sz="5400">
              <a:latin typeface="Montserrat"/>
              <a:ea typeface="Montserrat"/>
              <a:cs typeface="Montserrat"/>
              <a:sym typeface="Montserrat"/>
            </a:endParaRPr>
          </a:p>
          <a:p>
            <a:pPr indent="-571500" lvl="0" marL="457200" marR="0" rtl="0" algn="l">
              <a:lnSpc>
                <a:spcPct val="115000"/>
              </a:lnSpc>
              <a:spcBef>
                <a:spcPts val="0"/>
              </a:spcBef>
              <a:spcAft>
                <a:spcPts val="0"/>
              </a:spcAft>
              <a:buClr>
                <a:srgbClr val="000000"/>
              </a:buClr>
              <a:buSzPts val="5400"/>
              <a:buFont typeface="Montserrat"/>
              <a:buChar char="●"/>
            </a:pPr>
            <a:r>
              <a:rPr lang="en-US" sz="5400">
                <a:latin typeface="Montserrat"/>
                <a:ea typeface="Montserrat"/>
                <a:cs typeface="Montserrat"/>
                <a:sym typeface="Montserrat"/>
              </a:rPr>
              <a:t>Use Reporting Tools </a:t>
            </a:r>
            <a:endParaRPr sz="5400">
              <a:latin typeface="Montserrat"/>
              <a:ea typeface="Montserrat"/>
              <a:cs typeface="Montserrat"/>
              <a:sym typeface="Montserrat"/>
            </a:endParaRPr>
          </a:p>
          <a:p>
            <a:pPr indent="-571500" lvl="0" marL="457200" marR="0" rtl="0" algn="l">
              <a:lnSpc>
                <a:spcPct val="115000"/>
              </a:lnSpc>
              <a:spcBef>
                <a:spcPts val="0"/>
              </a:spcBef>
              <a:spcAft>
                <a:spcPts val="0"/>
              </a:spcAft>
              <a:buClr>
                <a:srgbClr val="000000"/>
              </a:buClr>
              <a:buSzPts val="5400"/>
              <a:buFont typeface="Montserrat"/>
              <a:buChar char="●"/>
            </a:pPr>
            <a:r>
              <a:rPr lang="en-US" sz="5400">
                <a:latin typeface="Montserrat"/>
                <a:ea typeface="Montserrat"/>
                <a:cs typeface="Montserrat"/>
                <a:sym typeface="Montserrat"/>
              </a:rPr>
              <a:t>Evaluate Campaigns </a:t>
            </a:r>
            <a:endParaRPr sz="5400">
              <a:latin typeface="Montserrat"/>
              <a:ea typeface="Montserrat"/>
              <a:cs typeface="Montserrat"/>
              <a:sym typeface="Montserrat"/>
            </a:endParaRPr>
          </a:p>
          <a:p>
            <a:pPr indent="-571500" lvl="0" marL="457200" marR="0" rtl="0" algn="l">
              <a:lnSpc>
                <a:spcPct val="115000"/>
              </a:lnSpc>
              <a:spcBef>
                <a:spcPts val="0"/>
              </a:spcBef>
              <a:spcAft>
                <a:spcPts val="0"/>
              </a:spcAft>
              <a:buClr>
                <a:srgbClr val="000000"/>
              </a:buClr>
              <a:buSzPts val="5400"/>
              <a:buFont typeface="Montserrat"/>
              <a:buChar char="●"/>
            </a:pPr>
            <a:r>
              <a:rPr i="0" lang="en-US" sz="5400" u="none" cap="none" strike="noStrike">
                <a:solidFill>
                  <a:srgbClr val="000000"/>
                </a:solidFill>
                <a:latin typeface="Montserrat"/>
                <a:ea typeface="Montserrat"/>
                <a:cs typeface="Montserrat"/>
                <a:sym typeface="Montserrat"/>
              </a:rPr>
              <a:t>Sales Reports </a:t>
            </a:r>
            <a:endParaRPr i="0" sz="5400" u="none" cap="none" strike="noStrike">
              <a:solidFill>
                <a:srgbClr val="000000"/>
              </a:solidFill>
              <a:latin typeface="Montserrat"/>
              <a:ea typeface="Montserrat"/>
              <a:cs typeface="Montserrat"/>
              <a:sym typeface="Montserrat"/>
            </a:endParaRPr>
          </a:p>
        </p:txBody>
      </p:sp>
      <p:pic>
        <p:nvPicPr>
          <p:cNvPr id="283" name="Google Shape;283;p28"/>
          <p:cNvPicPr preferRelativeResize="0"/>
          <p:nvPr/>
        </p:nvPicPr>
        <p:blipFill>
          <a:blip r:embed="rId3">
            <a:alphaModFix/>
          </a:blip>
          <a:stretch>
            <a:fillRect/>
          </a:stretch>
        </p:blipFill>
        <p:spPr>
          <a:xfrm>
            <a:off x="11958739" y="5266653"/>
            <a:ext cx="11850851" cy="7873545"/>
          </a:xfrm>
          <a:prstGeom prst="rect">
            <a:avLst/>
          </a:prstGeom>
          <a:noFill/>
          <a:ln>
            <a:noFill/>
          </a:ln>
        </p:spPr>
      </p:pic>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500"/>
                                  </p:stCondLst>
                                  <p:childTnLst>
                                    <p:set>
                                      <p:cBhvr>
                                        <p:cTn dur="1" fill="hold">
                                          <p:stCondLst>
                                            <p:cond delay="0"/>
                                          </p:stCondLst>
                                        </p:cTn>
                                        <p:tgtEl>
                                          <p:spTgt spid="268"/>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400"/>
                                  </p:stCondLst>
                                  <p:childTnLst>
                                    <p:set>
                                      <p:cBhvr>
                                        <p:cTn dur="1" fill="hold">
                                          <p:stCondLst>
                                            <p:cond delay="0"/>
                                          </p:stCondLst>
                                        </p:cTn>
                                        <p:tgtEl>
                                          <p:spTgt spid="269"/>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300"/>
                                  </p:stCondLst>
                                  <p:childTnLst>
                                    <p:set>
                                      <p:cBhvr>
                                        <p:cTn dur="1" fill="hold">
                                          <p:stCondLst>
                                            <p:cond delay="0"/>
                                          </p:stCondLst>
                                        </p:cTn>
                                        <p:tgtEl>
                                          <p:spTgt spid="270"/>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200"/>
                                  </p:stCondLst>
                                  <p:childTnLst>
                                    <p:set>
                                      <p:cBhvr>
                                        <p:cTn dur="1" fill="hold">
                                          <p:stCondLst>
                                            <p:cond delay="0"/>
                                          </p:stCondLst>
                                        </p:cTn>
                                        <p:tgtEl>
                                          <p:spTgt spid="271"/>
                                        </p:tgtEl>
                                        <p:attrNameLst>
                                          <p:attrName>style.visibility</p:attrName>
                                        </p:attrNameLst>
                                      </p:cBhvr>
                                      <p:to>
                                        <p:strVal val="visible"/>
                                      </p:to>
                                    </p:set>
                                  </p:childTnLst>
                                </p:cTn>
                              </p:par>
                            </p:childTnLst>
                          </p:cTn>
                        </p:par>
                        <p:par>
                          <p:cTn fill="hold">
                            <p:stCondLst>
                              <p:cond delay="4"/>
                            </p:stCondLst>
                            <p:childTnLst>
                              <p:par>
                                <p:cTn fill="hold" nodeType="afterEffect" presetClass="entr" presetID="1" presetSubtype="0">
                                  <p:stCondLst>
                                    <p:cond delay="100"/>
                                  </p:stCondLst>
                                  <p:childTnLst>
                                    <p:set>
                                      <p:cBhvr>
                                        <p:cTn dur="1" fill="hold">
                                          <p:stCondLst>
                                            <p:cond delay="0"/>
                                          </p:stCondLst>
                                        </p:cTn>
                                        <p:tgtEl>
                                          <p:spTgt spid="272"/>
                                        </p:tgtEl>
                                        <p:attrNameLst>
                                          <p:attrName>style.visibility</p:attrName>
                                        </p:attrNameLst>
                                      </p:cBhvr>
                                      <p:to>
                                        <p:strVal val="visible"/>
                                      </p:to>
                                    </p:set>
                                  </p:childTnLst>
                                </p:cTn>
                              </p:par>
                            </p:childTnLst>
                          </p:cTn>
                        </p:par>
                        <p:par>
                          <p:cTn fill="hold">
                            <p:stCondLst>
                              <p:cond delay="5"/>
                            </p:stCondLst>
                            <p:childTnLst>
                              <p:par>
                                <p:cTn fill="hold" nodeType="after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childTnLst>
                          </p:cTn>
                        </p:par>
                        <p:par>
                          <p:cTn fill="hold">
                            <p:stCondLst>
                              <p:cond delay="6"/>
                            </p:stCondLst>
                            <p:childTnLst>
                              <p:par>
                                <p:cTn fill="hold" nodeType="afterEffect" presetClass="entr" presetID="10" presetSubtype="0">
                                  <p:stCondLst>
                                    <p:cond delay="200"/>
                                  </p:stCondLst>
                                  <p:childTnLst>
                                    <p:set>
                                      <p:cBhvr>
                                        <p:cTn dur="1" fill="hold">
                                          <p:stCondLst>
                                            <p:cond delay="0"/>
                                          </p:stCondLst>
                                        </p:cTn>
                                        <p:tgtEl>
                                          <p:spTgt spid="274"/>
                                        </p:tgtEl>
                                        <p:attrNameLst>
                                          <p:attrName>style.visibility</p:attrName>
                                        </p:attrNameLst>
                                      </p:cBhvr>
                                      <p:to>
                                        <p:strVal val="visible"/>
                                      </p:to>
                                    </p:set>
                                    <p:animEffect filter="fade" transition="in">
                                      <p:cBhvr>
                                        <p:cTn dur="75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3" name="Shape 593"/>
        <p:cNvGrpSpPr/>
        <p:nvPr/>
      </p:nvGrpSpPr>
      <p:grpSpPr>
        <a:xfrm>
          <a:off x="0" y="0"/>
          <a:ext cx="0" cy="0"/>
          <a:chOff x="0" y="0"/>
          <a:chExt cx="0" cy="0"/>
        </a:xfrm>
      </p:grpSpPr>
      <p:sp>
        <p:nvSpPr>
          <p:cNvPr id="594" name="Google Shape;594;g8822156985_0_76"/>
          <p:cNvSpPr/>
          <p:nvPr/>
        </p:nvSpPr>
        <p:spPr>
          <a:xfrm>
            <a:off x="474300" y="2682550"/>
            <a:ext cx="13088400" cy="7239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8822156985_0_76"/>
          <p:cNvSpPr/>
          <p:nvPr/>
        </p:nvSpPr>
        <p:spPr>
          <a:xfrm>
            <a:off x="10198350" y="8730350"/>
            <a:ext cx="14060400" cy="4820700"/>
          </a:xfrm>
          <a:prstGeom prst="rect">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8822156985_0_76"/>
          <p:cNvSpPr/>
          <p:nvPr/>
        </p:nvSpPr>
        <p:spPr>
          <a:xfrm>
            <a:off x="11432209" y="10742681"/>
            <a:ext cx="6413093" cy="6413093"/>
          </a:xfrm>
          <a:custGeom>
            <a:rect b="b" l="l" r="r" t="t"/>
            <a:pathLst>
              <a:path extrusionOk="0" h="6413093" w="6413093">
                <a:moveTo>
                  <a:pt x="0" y="3206546"/>
                </a:moveTo>
                <a:cubicBezTo>
                  <a:pt x="0" y="1435620"/>
                  <a:pt x="1435620" y="0"/>
                  <a:pt x="3206546" y="0"/>
                </a:cubicBezTo>
                <a:cubicBezTo>
                  <a:pt x="4977472" y="0"/>
                  <a:pt x="6413093" y="1435620"/>
                  <a:pt x="6413093" y="3206546"/>
                </a:cubicBezTo>
                <a:cubicBezTo>
                  <a:pt x="6413093" y="4977472"/>
                  <a:pt x="4977472" y="6413093"/>
                  <a:pt x="3206546" y="6413093"/>
                </a:cubicBezTo>
                <a:cubicBezTo>
                  <a:pt x="1435620" y="6413093"/>
                  <a:pt x="0" y="4977472"/>
                  <a:pt x="0" y="32065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597" name="Google Shape;597;g8822156985_0_76"/>
          <p:cNvSpPr/>
          <p:nvPr/>
        </p:nvSpPr>
        <p:spPr>
          <a:xfrm>
            <a:off x="-1242427" y="608078"/>
            <a:ext cx="7072020" cy="7072020"/>
          </a:xfrm>
          <a:custGeom>
            <a:rect b="b" l="l" r="r" t="t"/>
            <a:pathLst>
              <a:path extrusionOk="0" h="7072020" w="7072020">
                <a:moveTo>
                  <a:pt x="0" y="3536010"/>
                </a:moveTo>
                <a:cubicBezTo>
                  <a:pt x="0" y="1583131"/>
                  <a:pt x="1583118" y="0"/>
                  <a:pt x="3536010" y="0"/>
                </a:cubicBezTo>
                <a:cubicBezTo>
                  <a:pt x="5488889" y="0"/>
                  <a:pt x="7072020" y="1583131"/>
                  <a:pt x="7072020" y="3536010"/>
                </a:cubicBezTo>
                <a:cubicBezTo>
                  <a:pt x="7072020" y="5488889"/>
                  <a:pt x="5488889" y="7072020"/>
                  <a:pt x="3536010" y="7072020"/>
                </a:cubicBezTo>
                <a:cubicBezTo>
                  <a:pt x="1583118" y="7072020"/>
                  <a:pt x="0" y="5488889"/>
                  <a:pt x="0" y="353601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598" name="Google Shape;598;g8822156985_0_76"/>
          <p:cNvSpPr/>
          <p:nvPr/>
        </p:nvSpPr>
        <p:spPr>
          <a:xfrm>
            <a:off x="18597280" y="4797501"/>
            <a:ext cx="3358997" cy="3358997"/>
          </a:xfrm>
          <a:custGeom>
            <a:rect b="b" l="l" r="r" t="t"/>
            <a:pathLst>
              <a:path extrusionOk="0" h="3358997" w="3358997">
                <a:moveTo>
                  <a:pt x="0" y="1679498"/>
                </a:moveTo>
                <a:cubicBezTo>
                  <a:pt x="0" y="751941"/>
                  <a:pt x="751941" y="0"/>
                  <a:pt x="1679498" y="0"/>
                </a:cubicBezTo>
                <a:cubicBezTo>
                  <a:pt x="2607055" y="0"/>
                  <a:pt x="3358997" y="751941"/>
                  <a:pt x="3358997" y="1679498"/>
                </a:cubicBezTo>
                <a:cubicBezTo>
                  <a:pt x="3358997" y="2607056"/>
                  <a:pt x="2607055" y="3358997"/>
                  <a:pt x="1679498" y="3358997"/>
                </a:cubicBezTo>
                <a:cubicBezTo>
                  <a:pt x="751941" y="3358997"/>
                  <a:pt x="0" y="2607056"/>
                  <a:pt x="0" y="16794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599" name="Google Shape;599;g8822156985_0_76"/>
          <p:cNvSpPr/>
          <p:nvPr/>
        </p:nvSpPr>
        <p:spPr>
          <a:xfrm>
            <a:off x="20661469" y="1786688"/>
            <a:ext cx="5565597" cy="5565648"/>
          </a:xfrm>
          <a:custGeom>
            <a:rect b="b" l="l" r="r" t="t"/>
            <a:pathLst>
              <a:path extrusionOk="0" h="5565648" w="5565597">
                <a:moveTo>
                  <a:pt x="0" y="2782824"/>
                </a:moveTo>
                <a:cubicBezTo>
                  <a:pt x="0" y="1245882"/>
                  <a:pt x="1245882" y="0"/>
                  <a:pt x="2782811" y="0"/>
                </a:cubicBezTo>
                <a:cubicBezTo>
                  <a:pt x="4319790" y="0"/>
                  <a:pt x="5565597" y="1245882"/>
                  <a:pt x="5565597" y="2782824"/>
                </a:cubicBezTo>
                <a:cubicBezTo>
                  <a:pt x="5565597" y="4319765"/>
                  <a:pt x="4319790" y="5565648"/>
                  <a:pt x="2782811" y="5565648"/>
                </a:cubicBezTo>
                <a:cubicBezTo>
                  <a:pt x="1245882" y="5565648"/>
                  <a:pt x="0" y="4319765"/>
                  <a:pt x="0" y="2782824"/>
                </a:cubicBezTo>
                <a:close/>
              </a:path>
            </a:pathLst>
          </a:custGeom>
          <a:solidFill>
            <a:srgbClr val="FFFFFF"/>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00" name="Google Shape;600;g8822156985_0_76"/>
          <p:cNvSpPr txBox="1"/>
          <p:nvPr/>
        </p:nvSpPr>
        <p:spPr>
          <a:xfrm>
            <a:off x="4991850" y="0"/>
            <a:ext cx="14400300" cy="300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8000">
                <a:latin typeface="Montserrat"/>
                <a:ea typeface="Montserrat"/>
                <a:cs typeface="Montserrat"/>
                <a:sym typeface="Montserrat"/>
              </a:rPr>
              <a:t>Examples </a:t>
            </a:r>
            <a:endParaRPr b="1" sz="8000">
              <a:latin typeface="Montserrat"/>
              <a:ea typeface="Montserrat"/>
              <a:cs typeface="Montserrat"/>
              <a:sym typeface="Montserrat"/>
            </a:endParaRPr>
          </a:p>
          <a:p>
            <a:pPr indent="0" lvl="0" marL="0" rtl="0" algn="ctr">
              <a:lnSpc>
                <a:spcPct val="115000"/>
              </a:lnSpc>
              <a:spcBef>
                <a:spcPts val="0"/>
              </a:spcBef>
              <a:spcAft>
                <a:spcPts val="0"/>
              </a:spcAft>
              <a:buNone/>
            </a:pPr>
            <a:r>
              <a:rPr b="1" lang="en-US" sz="6000">
                <a:latin typeface="Montserrat"/>
                <a:ea typeface="Montserrat"/>
                <a:cs typeface="Montserrat"/>
                <a:sym typeface="Montserrat"/>
              </a:rPr>
              <a:t>Messaging for Influencer Outreach</a:t>
            </a:r>
            <a:endParaRPr sz="6000">
              <a:latin typeface="Montserrat"/>
              <a:ea typeface="Montserrat"/>
              <a:cs typeface="Montserrat"/>
              <a:sym typeface="Montserrat"/>
            </a:endParaRPr>
          </a:p>
        </p:txBody>
      </p:sp>
      <p:pic>
        <p:nvPicPr>
          <p:cNvPr id="601" name="Google Shape;601;g8822156985_0_76"/>
          <p:cNvPicPr preferRelativeResize="0"/>
          <p:nvPr/>
        </p:nvPicPr>
        <p:blipFill rotWithShape="1">
          <a:blip r:embed="rId3">
            <a:alphaModFix/>
          </a:blip>
          <a:srcRect b="37134" l="0" r="0" t="0"/>
          <a:stretch/>
        </p:blipFill>
        <p:spPr>
          <a:xfrm>
            <a:off x="370125" y="2685875"/>
            <a:ext cx="13088450" cy="6893550"/>
          </a:xfrm>
          <a:prstGeom prst="rect">
            <a:avLst/>
          </a:prstGeom>
          <a:noFill/>
          <a:ln>
            <a:noFill/>
          </a:ln>
        </p:spPr>
      </p:pic>
      <p:pic>
        <p:nvPicPr>
          <p:cNvPr id="602" name="Google Shape;602;g8822156985_0_76"/>
          <p:cNvPicPr preferRelativeResize="0"/>
          <p:nvPr/>
        </p:nvPicPr>
        <p:blipFill rotWithShape="1">
          <a:blip r:embed="rId3">
            <a:alphaModFix/>
          </a:blip>
          <a:srcRect b="0" l="0" r="0" t="59729"/>
          <a:stretch/>
        </p:blipFill>
        <p:spPr>
          <a:xfrm>
            <a:off x="10219225" y="8688550"/>
            <a:ext cx="13887200" cy="4685324"/>
          </a:xfrm>
          <a:prstGeom prst="rect">
            <a:avLst/>
          </a:prstGeom>
          <a:noFill/>
          <a:ln>
            <a:noFill/>
          </a:ln>
        </p:spPr>
      </p:pic>
      <p:sp>
        <p:nvSpPr>
          <p:cNvPr id="603" name="Google Shape;603;g8822156985_0_76"/>
          <p:cNvSpPr txBox="1"/>
          <p:nvPr/>
        </p:nvSpPr>
        <p:spPr>
          <a:xfrm>
            <a:off x="14973771" y="12857017"/>
            <a:ext cx="84546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E2128"/>
                </a:solidFill>
                <a:latin typeface="Montserrat"/>
                <a:ea typeface="Montserrat"/>
                <a:cs typeface="Montserrat"/>
                <a:sym typeface="Montserrat"/>
              </a:rPr>
              <a:t>Source </a:t>
            </a:r>
            <a:r>
              <a:rPr b="1" lang="en-US" sz="3000">
                <a:latin typeface="Montserrat"/>
                <a:ea typeface="Montserrat"/>
                <a:cs typeface="Montserrat"/>
                <a:sym typeface="Montserrat"/>
              </a:rPr>
              <a:t>Hubspot + SproutSocial</a:t>
            </a:r>
            <a:endParaRPr b="1" sz="3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rgbClr val="1E2128"/>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7" name="Shape 607"/>
        <p:cNvGrpSpPr/>
        <p:nvPr/>
      </p:nvGrpSpPr>
      <p:grpSpPr>
        <a:xfrm>
          <a:off x="0" y="0"/>
          <a:ext cx="0" cy="0"/>
          <a:chOff x="0" y="0"/>
          <a:chExt cx="0" cy="0"/>
        </a:xfrm>
      </p:grpSpPr>
      <p:sp>
        <p:nvSpPr>
          <p:cNvPr id="608" name="Google Shape;608;p11"/>
          <p:cNvSpPr/>
          <p:nvPr/>
        </p:nvSpPr>
        <p:spPr>
          <a:xfrm>
            <a:off x="3286187" y="254000"/>
            <a:ext cx="11113109" cy="13208000"/>
          </a:xfrm>
          <a:custGeom>
            <a:rect b="b" l="l" r="r" t="t"/>
            <a:pathLst>
              <a:path extrusionOk="0" h="13208000" w="11113109">
                <a:moveTo>
                  <a:pt x="0" y="12915290"/>
                </a:moveTo>
                <a:lnTo>
                  <a:pt x="0" y="292709"/>
                </a:lnTo>
                <a:cubicBezTo>
                  <a:pt x="0" y="131051"/>
                  <a:pt x="131051" y="0"/>
                  <a:pt x="292709" y="0"/>
                </a:cubicBezTo>
                <a:lnTo>
                  <a:pt x="10820400" y="0"/>
                </a:lnTo>
                <a:cubicBezTo>
                  <a:pt x="10982058" y="0"/>
                  <a:pt x="11113109" y="131051"/>
                  <a:pt x="11113109" y="292709"/>
                </a:cubicBezTo>
                <a:lnTo>
                  <a:pt x="11113109" y="12915290"/>
                </a:lnTo>
                <a:cubicBezTo>
                  <a:pt x="11113109" y="13076948"/>
                  <a:pt x="10982058" y="13208000"/>
                  <a:pt x="10820400" y="13208000"/>
                </a:cubicBezTo>
                <a:lnTo>
                  <a:pt x="292709" y="13208000"/>
                </a:lnTo>
                <a:cubicBezTo>
                  <a:pt x="131051" y="13208000"/>
                  <a:pt x="0" y="13076948"/>
                  <a:pt x="0" y="12915290"/>
                </a:cubicBezTo>
                <a:close/>
              </a:path>
            </a:pathLst>
          </a:custGeom>
          <a:solidFill>
            <a:srgbClr val="EEF3F8"/>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cxnSp>
        <p:nvCxnSpPr>
          <p:cNvPr id="609" name="Google Shape;609;p11"/>
          <p:cNvCxnSpPr/>
          <p:nvPr/>
        </p:nvCxnSpPr>
        <p:spPr>
          <a:xfrm>
            <a:off x="11799482" y="-76206"/>
            <a:ext cx="68515" cy="8379917"/>
          </a:xfrm>
          <a:prstGeom prst="straightConnector1">
            <a:avLst/>
          </a:prstGeom>
          <a:noFill/>
          <a:ln cap="rnd" cmpd="sng" w="76200">
            <a:solidFill>
              <a:schemeClr val="lt2"/>
            </a:solidFill>
            <a:prstDash val="solid"/>
            <a:miter lim="800000"/>
            <a:headEnd len="sm" w="sm" type="none"/>
            <a:tailEnd len="sm" w="sm" type="none"/>
          </a:ln>
        </p:spPr>
      </p:cxnSp>
      <p:sp>
        <p:nvSpPr>
          <p:cNvPr id="610" name="Google Shape;610;p11"/>
          <p:cNvSpPr txBox="1"/>
          <p:nvPr/>
        </p:nvSpPr>
        <p:spPr>
          <a:xfrm rot="-5400000">
            <a:off x="6658646" y="4141884"/>
            <a:ext cx="9196328" cy="1222376"/>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US" sz="8000">
                <a:latin typeface="Montserrat"/>
                <a:ea typeface="Montserrat"/>
                <a:cs typeface="Montserrat"/>
                <a:sym typeface="Montserrat"/>
              </a:rPr>
              <a:t>Campaign Goals and Timeline</a:t>
            </a:r>
            <a:endParaRPr i="0" sz="8000" u="none" cap="none" strike="noStrike">
              <a:solidFill>
                <a:schemeClr val="dk1"/>
              </a:solidFill>
              <a:latin typeface="Montserrat"/>
              <a:ea typeface="Montserrat"/>
              <a:cs typeface="Montserrat"/>
              <a:sym typeface="Montserrat"/>
            </a:endParaRPr>
          </a:p>
        </p:txBody>
      </p:sp>
      <p:sp>
        <p:nvSpPr>
          <p:cNvPr id="611" name="Google Shape;611;p11"/>
          <p:cNvSpPr txBox="1"/>
          <p:nvPr/>
        </p:nvSpPr>
        <p:spPr>
          <a:xfrm rot="-5400000">
            <a:off x="12020178" y="5935331"/>
            <a:ext cx="4190582" cy="758154"/>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2D313C"/>
                </a:solidFill>
                <a:latin typeface="Montserrat"/>
                <a:ea typeface="Montserrat"/>
                <a:cs typeface="Montserrat"/>
                <a:sym typeface="Montserrat"/>
              </a:rPr>
              <a:t> </a:t>
            </a:r>
            <a:endParaRPr b="0" i="0" sz="4000" u="none" cap="none" strike="noStrike">
              <a:solidFill>
                <a:srgbClr val="2D313C"/>
              </a:solidFill>
              <a:latin typeface="Montserrat"/>
              <a:ea typeface="Montserrat"/>
              <a:cs typeface="Montserrat"/>
              <a:sym typeface="Montserrat"/>
            </a:endParaRPr>
          </a:p>
        </p:txBody>
      </p:sp>
      <p:sp>
        <p:nvSpPr>
          <p:cNvPr id="612" name="Google Shape;612;p11"/>
          <p:cNvSpPr/>
          <p:nvPr/>
        </p:nvSpPr>
        <p:spPr>
          <a:xfrm>
            <a:off x="15087938" y="1076613"/>
            <a:ext cx="5991060" cy="3676459"/>
          </a:xfrm>
          <a:custGeom>
            <a:rect b="b" l="l" r="r" t="t"/>
            <a:pathLst>
              <a:path extrusionOk="0" h="3676459" w="5991059">
                <a:moveTo>
                  <a:pt x="408355" y="3676459"/>
                </a:moveTo>
                <a:lnTo>
                  <a:pt x="5582704" y="3676459"/>
                </a:lnTo>
                <a:cubicBezTo>
                  <a:pt x="5808230" y="3676459"/>
                  <a:pt x="5991059" y="3493630"/>
                  <a:pt x="5991059" y="3268103"/>
                </a:cubicBezTo>
                <a:lnTo>
                  <a:pt x="5991059" y="408368"/>
                </a:lnTo>
                <a:cubicBezTo>
                  <a:pt x="5991059" y="182829"/>
                  <a:pt x="5808230" y="0"/>
                  <a:pt x="5582704" y="0"/>
                </a:cubicBezTo>
                <a:lnTo>
                  <a:pt x="408355" y="0"/>
                </a:lnTo>
                <a:cubicBezTo>
                  <a:pt x="182829" y="0"/>
                  <a:pt x="0" y="182829"/>
                  <a:pt x="0" y="408368"/>
                </a:cubicBezTo>
                <a:lnTo>
                  <a:pt x="0" y="3268103"/>
                </a:lnTo>
                <a:cubicBezTo>
                  <a:pt x="0" y="3493630"/>
                  <a:pt x="182829" y="3676459"/>
                  <a:pt x="408355" y="3676459"/>
                </a:cubicBezTo>
                <a:close/>
              </a:path>
            </a:pathLst>
          </a:custGeom>
          <a:solidFill>
            <a:schemeClr val="accent1"/>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13" name="Google Shape;613;p11"/>
          <p:cNvSpPr txBox="1"/>
          <p:nvPr/>
        </p:nvSpPr>
        <p:spPr>
          <a:xfrm>
            <a:off x="15613224" y="1680625"/>
            <a:ext cx="4976400" cy="1748400"/>
          </a:xfrm>
          <a:prstGeom prst="rect">
            <a:avLst/>
          </a:prstGeom>
          <a:noFill/>
          <a:ln>
            <a:noFill/>
          </a:ln>
        </p:spPr>
        <p:txBody>
          <a:bodyPr anchorCtr="0" anchor="t" bIns="0" lIns="0" spcFirstLastPara="1" rIns="0" wrap="square" tIns="0">
            <a:noAutofit/>
          </a:bodyPr>
          <a:lstStyle/>
          <a:p>
            <a:pPr indent="0" lvl="0" marL="0" marR="0" rtl="0" algn="ctr">
              <a:lnSpc>
                <a:spcPct val="95821"/>
              </a:lnSpc>
              <a:spcBef>
                <a:spcPts val="0"/>
              </a:spcBef>
              <a:spcAft>
                <a:spcPts val="0"/>
              </a:spcAft>
              <a:buClr>
                <a:srgbClr val="000000"/>
              </a:buClr>
              <a:buSzPts val="2800"/>
              <a:buFont typeface="Arial"/>
              <a:buNone/>
            </a:pPr>
            <a:r>
              <a:rPr lang="en-US" sz="4000">
                <a:latin typeface="Montserrat"/>
                <a:ea typeface="Montserrat"/>
                <a:cs typeface="Montserrat"/>
                <a:sym typeface="Montserrat"/>
              </a:rPr>
              <a:t>Who is your target audience or buyer persona? Key demographic?</a:t>
            </a:r>
            <a:r>
              <a:rPr i="0" lang="en-US" sz="4000" u="none" cap="none" strike="noStrike">
                <a:solidFill>
                  <a:srgbClr val="1E2128"/>
                </a:solidFill>
                <a:latin typeface="Montserrat"/>
                <a:ea typeface="Montserrat"/>
                <a:cs typeface="Montserrat"/>
                <a:sym typeface="Montserrat"/>
              </a:rPr>
              <a:t>  </a:t>
            </a:r>
            <a:endParaRPr i="0" sz="4000" u="none" cap="none" strike="noStrike">
              <a:solidFill>
                <a:srgbClr val="1E2128"/>
              </a:solidFill>
              <a:latin typeface="Montserrat"/>
              <a:ea typeface="Montserrat"/>
              <a:cs typeface="Montserrat"/>
              <a:sym typeface="Montserrat"/>
            </a:endParaRPr>
          </a:p>
        </p:txBody>
      </p:sp>
      <p:sp>
        <p:nvSpPr>
          <p:cNvPr id="614" name="Google Shape;614;p11"/>
          <p:cNvSpPr/>
          <p:nvPr/>
        </p:nvSpPr>
        <p:spPr>
          <a:xfrm>
            <a:off x="15087938" y="5019763"/>
            <a:ext cx="5991060" cy="3676459"/>
          </a:xfrm>
          <a:custGeom>
            <a:rect b="b" l="l" r="r" t="t"/>
            <a:pathLst>
              <a:path extrusionOk="0" h="3676459" w="5991059">
                <a:moveTo>
                  <a:pt x="408355" y="3676459"/>
                </a:moveTo>
                <a:lnTo>
                  <a:pt x="5582704" y="3676459"/>
                </a:lnTo>
                <a:cubicBezTo>
                  <a:pt x="5808230" y="3676459"/>
                  <a:pt x="5991059" y="3493630"/>
                  <a:pt x="5991059" y="3268103"/>
                </a:cubicBezTo>
                <a:lnTo>
                  <a:pt x="5991059" y="408368"/>
                </a:lnTo>
                <a:cubicBezTo>
                  <a:pt x="5991059" y="182829"/>
                  <a:pt x="5808230" y="0"/>
                  <a:pt x="5582704" y="0"/>
                </a:cubicBezTo>
                <a:lnTo>
                  <a:pt x="408355" y="0"/>
                </a:lnTo>
                <a:cubicBezTo>
                  <a:pt x="182829" y="0"/>
                  <a:pt x="0" y="182829"/>
                  <a:pt x="0" y="408368"/>
                </a:cubicBezTo>
                <a:lnTo>
                  <a:pt x="0" y="3268103"/>
                </a:lnTo>
                <a:cubicBezTo>
                  <a:pt x="0" y="3493630"/>
                  <a:pt x="182829" y="3676459"/>
                  <a:pt x="408355" y="3676459"/>
                </a:cubicBezTo>
                <a:close/>
              </a:path>
            </a:pathLst>
          </a:custGeom>
          <a:solidFill>
            <a:schemeClr val="accent3"/>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15" name="Google Shape;615;p11"/>
          <p:cNvSpPr txBox="1"/>
          <p:nvPr/>
        </p:nvSpPr>
        <p:spPr>
          <a:xfrm>
            <a:off x="15088075" y="5496850"/>
            <a:ext cx="5991000" cy="13983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US" sz="3800">
                <a:latin typeface="Montserrat"/>
                <a:ea typeface="Montserrat"/>
                <a:cs typeface="Montserrat"/>
                <a:sym typeface="Montserrat"/>
              </a:rPr>
              <a:t>Identify a timeline, goals or KPIs, and any requirements, legal restraints</a:t>
            </a:r>
            <a:r>
              <a:rPr lang="en-US" sz="3800">
                <a:latin typeface="Montserrat"/>
                <a:ea typeface="Montserrat"/>
                <a:cs typeface="Montserrat"/>
                <a:sym typeface="Montserrat"/>
              </a:rPr>
              <a:t>, </a:t>
            </a:r>
            <a:r>
              <a:rPr lang="en-US" sz="3800">
                <a:latin typeface="Montserrat"/>
                <a:ea typeface="Montserrat"/>
                <a:cs typeface="Montserrat"/>
                <a:sym typeface="Montserrat"/>
              </a:rPr>
              <a:t>or guidelines.</a:t>
            </a:r>
            <a:endParaRPr i="0" sz="3800" u="none" cap="none" strike="noStrike">
              <a:solidFill>
                <a:srgbClr val="1E2128"/>
              </a:solidFill>
              <a:latin typeface="Montserrat"/>
              <a:ea typeface="Montserrat"/>
              <a:cs typeface="Montserrat"/>
              <a:sym typeface="Montserrat"/>
            </a:endParaRPr>
          </a:p>
        </p:txBody>
      </p:sp>
      <p:sp>
        <p:nvSpPr>
          <p:cNvPr id="616" name="Google Shape;616;p11"/>
          <p:cNvSpPr txBox="1"/>
          <p:nvPr/>
        </p:nvSpPr>
        <p:spPr>
          <a:xfrm>
            <a:off x="15856098" y="6857992"/>
            <a:ext cx="1501521" cy="43031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683" u="none" cap="none" strike="noStrike">
              <a:solidFill>
                <a:srgbClr val="FEFFFF"/>
              </a:solidFill>
              <a:latin typeface="Montserrat"/>
              <a:ea typeface="Montserrat"/>
              <a:cs typeface="Montserrat"/>
              <a:sym typeface="Montserrat"/>
            </a:endParaRPr>
          </a:p>
        </p:txBody>
      </p:sp>
      <p:sp>
        <p:nvSpPr>
          <p:cNvPr id="617" name="Google Shape;617;p11"/>
          <p:cNvSpPr/>
          <p:nvPr/>
        </p:nvSpPr>
        <p:spPr>
          <a:xfrm>
            <a:off x="15087938" y="8962927"/>
            <a:ext cx="5991060" cy="3676459"/>
          </a:xfrm>
          <a:custGeom>
            <a:rect b="b" l="l" r="r" t="t"/>
            <a:pathLst>
              <a:path extrusionOk="0" h="3676459" w="5991059">
                <a:moveTo>
                  <a:pt x="408355" y="3676459"/>
                </a:moveTo>
                <a:lnTo>
                  <a:pt x="5582704" y="3676459"/>
                </a:lnTo>
                <a:cubicBezTo>
                  <a:pt x="5808230" y="3676459"/>
                  <a:pt x="5991059" y="3493630"/>
                  <a:pt x="5991059" y="3268103"/>
                </a:cubicBezTo>
                <a:lnTo>
                  <a:pt x="5991059" y="408368"/>
                </a:lnTo>
                <a:cubicBezTo>
                  <a:pt x="5991059" y="182829"/>
                  <a:pt x="5808230" y="0"/>
                  <a:pt x="5582704" y="0"/>
                </a:cubicBezTo>
                <a:lnTo>
                  <a:pt x="408355" y="0"/>
                </a:lnTo>
                <a:cubicBezTo>
                  <a:pt x="182829" y="0"/>
                  <a:pt x="0" y="182829"/>
                  <a:pt x="0" y="408368"/>
                </a:cubicBezTo>
                <a:lnTo>
                  <a:pt x="0" y="3268103"/>
                </a:lnTo>
                <a:cubicBezTo>
                  <a:pt x="0" y="3493630"/>
                  <a:pt x="182829" y="3676459"/>
                  <a:pt x="408355" y="3676459"/>
                </a:cubicBezTo>
                <a:close/>
              </a:path>
            </a:pathLst>
          </a:custGeom>
          <a:solidFill>
            <a:schemeClr val="accent4"/>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18" name="Google Shape;618;p11"/>
          <p:cNvSpPr txBox="1"/>
          <p:nvPr/>
        </p:nvSpPr>
        <p:spPr>
          <a:xfrm>
            <a:off x="14980591" y="10110225"/>
            <a:ext cx="5991000" cy="14607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US" sz="4000">
                <a:latin typeface="Montserrat"/>
                <a:ea typeface="Montserrat"/>
                <a:cs typeface="Montserrat"/>
                <a:sym typeface="Montserrat"/>
              </a:rPr>
              <a:t>Create a contract.</a:t>
            </a:r>
            <a:endParaRPr i="0" sz="4000" u="none" cap="none" strike="noStrike">
              <a:solidFill>
                <a:srgbClr val="1E2128"/>
              </a:solidFill>
              <a:latin typeface="Montserrat"/>
              <a:ea typeface="Montserrat"/>
              <a:cs typeface="Montserrat"/>
              <a:sym typeface="Montserrat"/>
            </a:endParaRPr>
          </a:p>
        </p:txBody>
      </p:sp>
      <p:sp>
        <p:nvSpPr>
          <p:cNvPr id="619" name="Google Shape;619;p11"/>
          <p:cNvSpPr txBox="1"/>
          <p:nvPr/>
        </p:nvSpPr>
        <p:spPr>
          <a:xfrm>
            <a:off x="11867998" y="12984261"/>
            <a:ext cx="648004"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Montserrat"/>
                <a:ea typeface="Montserrat"/>
                <a:cs typeface="Montserrat"/>
                <a:sym typeface="Montserrat"/>
              </a:rPr>
              <a:t>50</a:t>
            </a:r>
            <a:endParaRPr b="0" i="0" sz="3000" u="none" cap="none" strike="noStrike">
              <a:solidFill>
                <a:schemeClr val="dk1"/>
              </a:solidFill>
              <a:latin typeface="Montserrat"/>
              <a:ea typeface="Montserrat"/>
              <a:cs typeface="Montserrat"/>
              <a:sym typeface="Montserrat"/>
            </a:endParaRPr>
          </a:p>
        </p:txBody>
      </p:sp>
      <p:sp>
        <p:nvSpPr>
          <p:cNvPr id="620" name="Google Shape;620;p11"/>
          <p:cNvSpPr txBox="1"/>
          <p:nvPr/>
        </p:nvSpPr>
        <p:spPr>
          <a:xfrm>
            <a:off x="14399296" y="12906067"/>
            <a:ext cx="84546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E2128"/>
                </a:solidFill>
                <a:latin typeface="Montserrat"/>
                <a:ea typeface="Montserrat"/>
                <a:cs typeface="Montserrat"/>
                <a:sym typeface="Montserrat"/>
              </a:rPr>
              <a:t>Source </a:t>
            </a:r>
            <a:r>
              <a:rPr b="1" lang="en-US" sz="3000">
                <a:latin typeface="Montserrat"/>
                <a:ea typeface="Montserrat"/>
                <a:cs typeface="Montserrat"/>
                <a:sym typeface="Montserrat"/>
              </a:rPr>
              <a:t>Hubspot + SproutSocial</a:t>
            </a:r>
            <a:endParaRPr b="1" sz="3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rgbClr val="1E2128"/>
              </a:solidFill>
              <a:latin typeface="Montserrat"/>
              <a:ea typeface="Montserrat"/>
              <a:cs typeface="Montserrat"/>
              <a:sym typeface="Montserrat"/>
            </a:endParaRPr>
          </a:p>
        </p:txBody>
      </p:sp>
      <p:pic>
        <p:nvPicPr>
          <p:cNvPr id="621" name="Google Shape;621;p11"/>
          <p:cNvPicPr preferRelativeResize="0"/>
          <p:nvPr/>
        </p:nvPicPr>
        <p:blipFill rotWithShape="1">
          <a:blip r:embed="rId3">
            <a:alphaModFix/>
          </a:blip>
          <a:srcRect b="0" l="2893" r="0" t="0"/>
          <a:stretch/>
        </p:blipFill>
        <p:spPr>
          <a:xfrm>
            <a:off x="1701850" y="1557075"/>
            <a:ext cx="7521625" cy="11652424"/>
          </a:xfrm>
          <a:prstGeom prst="rect">
            <a:avLst/>
          </a:prstGeom>
          <a:noFill/>
          <a:ln>
            <a:noFill/>
          </a:ln>
        </p:spPr>
      </p:pic>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1000"/>
                                        <p:tgtEl>
                                          <p:spTgt spid="608"/>
                                        </p:tgtEl>
                                      </p:cBhvr>
                                    </p:animEffect>
                                  </p:childTnLst>
                                </p:cTn>
                              </p:par>
                              <p:par>
                                <p:cTn fill="hold" nodeType="withEffect" presetClass="entr" presetID="1" presetSubtype="0">
                                  <p:stCondLst>
                                    <p:cond delay="0"/>
                                  </p:stCondLst>
                                  <p:childTnLst>
                                    <p:set>
                                      <p:cBhvr>
                                        <p:cTn dur="1" fill="hold">
                                          <p:stCondLst>
                                            <p:cond delay="0"/>
                                          </p:stCondLst>
                                        </p:cTn>
                                        <p:tgtEl>
                                          <p:spTgt spid="609"/>
                                        </p:tgtEl>
                                        <p:attrNameLst>
                                          <p:attrName>style.visibility</p:attrName>
                                        </p:attrNameLst>
                                      </p:cBhvr>
                                      <p:to>
                                        <p:strVal val="visible"/>
                                      </p:to>
                                    </p:set>
                                  </p:childTnLst>
                                </p:cTn>
                              </p:par>
                              <p:par>
                                <p:cTn fill="hold" nodeType="withEffect" presetClass="entr" presetID="1" presetSubtype="0">
                                  <p:stCondLst>
                                    <p:cond delay="100"/>
                                  </p:stCondLst>
                                  <p:childTnLst>
                                    <p:set>
                                      <p:cBhvr>
                                        <p:cTn dur="1" fill="hold">
                                          <p:stCondLst>
                                            <p:cond delay="0"/>
                                          </p:stCondLst>
                                        </p:cTn>
                                        <p:tgtEl>
                                          <p:spTgt spid="610"/>
                                        </p:tgtEl>
                                        <p:attrNameLst>
                                          <p:attrName>style.visibility</p:attrName>
                                        </p:attrNameLst>
                                      </p:cBhvr>
                                      <p:to>
                                        <p:strVal val="visible"/>
                                      </p:to>
                                    </p:set>
                                  </p:childTnLst>
                                </p:cTn>
                              </p:par>
                            </p:childTnLst>
                          </p:cTn>
                        </p:par>
                        <p:par>
                          <p:cTn fill="hold">
                            <p:stCondLst>
                              <p:cond delay="1000"/>
                            </p:stCondLst>
                            <p:childTnLst>
                              <p:par>
                                <p:cTn fill="hold" nodeType="afterEffect" presetClass="entr" presetID="1" presetSubtype="0">
                                  <p:stCondLst>
                                    <p:cond delay="200"/>
                                  </p:stCondLst>
                                  <p:childTnLst>
                                    <p:set>
                                      <p:cBhvr>
                                        <p:cTn dur="1" fill="hold">
                                          <p:stCondLst>
                                            <p:cond delay="0"/>
                                          </p:stCondLst>
                                        </p:cTn>
                                        <p:tgtEl>
                                          <p:spTgt spid="611"/>
                                        </p:tgtEl>
                                        <p:attrNameLst>
                                          <p:attrName>style.visibility</p:attrName>
                                        </p:attrNameLst>
                                      </p:cBhvr>
                                      <p:to>
                                        <p:strVal val="visible"/>
                                      </p:to>
                                    </p:set>
                                  </p:childTnLst>
                                </p:cTn>
                              </p:par>
                            </p:childTnLst>
                          </p:cTn>
                        </p:par>
                        <p:par>
                          <p:cTn fill="hold">
                            <p:stCondLst>
                              <p:cond delay="1001"/>
                            </p:stCondLst>
                            <p:childTnLst>
                              <p:par>
                                <p:cTn fill="hold" nodeType="after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750"/>
                                        <p:tgtEl>
                                          <p:spTgt spid="619"/>
                                        </p:tgtEl>
                                      </p:cBhvr>
                                    </p:animEffect>
                                  </p:childTnLst>
                                </p:cTn>
                              </p:par>
                              <p:par>
                                <p:cTn fill="hold" nodeType="withEffect" presetClass="entr" presetID="1" presetSubtype="0">
                                  <p:stCondLst>
                                    <p:cond delay="0"/>
                                  </p:stCondLst>
                                  <p:childTnLst>
                                    <p:set>
                                      <p:cBhvr>
                                        <p:cTn dur="1" fill="hold">
                                          <p:stCondLst>
                                            <p:cond delay="0"/>
                                          </p:stCondLst>
                                        </p:cTn>
                                        <p:tgtEl>
                                          <p:spTgt spid="612"/>
                                        </p:tgtEl>
                                        <p:attrNameLst>
                                          <p:attrName>style.visibility</p:attrName>
                                        </p:attrNameLst>
                                      </p:cBhvr>
                                      <p:to>
                                        <p:strVal val="visible"/>
                                      </p:to>
                                    </p:set>
                                  </p:childTnLst>
                                </p:cTn>
                              </p:par>
                              <p:par>
                                <p:cTn fill="hold" nodeType="withEffect" presetClass="entr" presetID="1" presetSubtype="0">
                                  <p:stCondLst>
                                    <p:cond delay="200"/>
                                  </p:stCondLst>
                                  <p:childTnLst>
                                    <p:set>
                                      <p:cBhvr>
                                        <p:cTn dur="1" fill="hold">
                                          <p:stCondLst>
                                            <p:cond delay="0"/>
                                          </p:stCondLst>
                                        </p:cTn>
                                        <p:tgtEl>
                                          <p:spTgt spid="613"/>
                                        </p:tgtEl>
                                        <p:attrNameLst>
                                          <p:attrName>style.visibility</p:attrName>
                                        </p:attrNameLst>
                                      </p:cBhvr>
                                      <p:to>
                                        <p:strVal val="visible"/>
                                      </p:to>
                                    </p:set>
                                  </p:childTnLst>
                                </p:cTn>
                              </p:par>
                            </p:childTnLst>
                          </p:cTn>
                        </p:par>
                        <p:par>
                          <p:cTn fill="hold">
                            <p:stCondLst>
                              <p:cond delay="1751"/>
                            </p:stCondLst>
                            <p:childTnLst>
                              <p:par>
                                <p:cTn fill="hold" nodeType="afterEffect" presetClass="entr" presetID="1" presetSubtype="0">
                                  <p:stCondLst>
                                    <p:cond delay="100"/>
                                  </p:stCondLst>
                                  <p:childTnLst>
                                    <p:set>
                                      <p:cBhvr>
                                        <p:cTn dur="1" fill="hold">
                                          <p:stCondLst>
                                            <p:cond delay="0"/>
                                          </p:stCondLst>
                                        </p:cTn>
                                        <p:tgtEl>
                                          <p:spTgt spid="614"/>
                                        </p:tgtEl>
                                        <p:attrNameLst>
                                          <p:attrName>style.visibility</p:attrName>
                                        </p:attrNameLst>
                                      </p:cBhvr>
                                      <p:to>
                                        <p:strVal val="visible"/>
                                      </p:to>
                                    </p:set>
                                  </p:childTnLst>
                                </p:cTn>
                              </p:par>
                            </p:childTnLst>
                          </p:cTn>
                        </p:par>
                        <p:par>
                          <p:cTn fill="hold">
                            <p:stCondLst>
                              <p:cond delay="1752"/>
                            </p:stCondLst>
                            <p:childTnLst>
                              <p:par>
                                <p:cTn fill="hold" nodeType="afterEffect" presetClass="entr" presetID="1" presetSubtype="0">
                                  <p:stCondLst>
                                    <p:cond delay="200"/>
                                  </p:stCondLst>
                                  <p:childTnLst>
                                    <p:set>
                                      <p:cBhvr>
                                        <p:cTn dur="1" fill="hold">
                                          <p:stCondLst>
                                            <p:cond delay="0"/>
                                          </p:stCondLst>
                                        </p:cTn>
                                        <p:tgtEl>
                                          <p:spTgt spid="617"/>
                                        </p:tgtEl>
                                        <p:attrNameLst>
                                          <p:attrName>style.visibility</p:attrName>
                                        </p:attrNameLst>
                                      </p:cBhvr>
                                      <p:to>
                                        <p:strVal val="visible"/>
                                      </p:to>
                                    </p:set>
                                  </p:childTnLst>
                                </p:cTn>
                              </p:par>
                            </p:childTnLst>
                          </p:cTn>
                        </p:par>
                        <p:par>
                          <p:cTn fill="hold">
                            <p:stCondLst>
                              <p:cond delay="1753"/>
                            </p:stCondLst>
                            <p:childTnLst>
                              <p:par>
                                <p:cTn fill="hold" nodeType="afterEffect" presetClass="entr" presetID="1" presetSubtype="0">
                                  <p:stCondLst>
                                    <p:cond delay="250"/>
                                  </p:stCondLst>
                                  <p:childTnLst>
                                    <p:set>
                                      <p:cBhvr>
                                        <p:cTn dur="1" fill="hold">
                                          <p:stCondLst>
                                            <p:cond delay="0"/>
                                          </p:stCondLst>
                                        </p:cTn>
                                        <p:tgtEl>
                                          <p:spTgt spid="616"/>
                                        </p:tgtEl>
                                        <p:attrNameLst>
                                          <p:attrName>style.visibility</p:attrName>
                                        </p:attrNameLst>
                                      </p:cBhvr>
                                      <p:to>
                                        <p:strVal val="visible"/>
                                      </p:to>
                                    </p:set>
                                  </p:childTnLst>
                                </p:cTn>
                              </p:par>
                            </p:childTnLst>
                          </p:cTn>
                        </p:par>
                        <p:par>
                          <p:cTn fill="hold">
                            <p:stCondLst>
                              <p:cond delay="1754"/>
                            </p:stCondLst>
                            <p:childTnLst>
                              <p:par>
                                <p:cTn fill="hold" nodeType="afterEffect" presetClass="entr" presetID="1" presetSubtype="0">
                                  <p:stCondLst>
                                    <p:cond delay="200"/>
                                  </p:stCondLst>
                                  <p:childTnLst>
                                    <p:set>
                                      <p:cBhvr>
                                        <p:cTn dur="1" fill="hold">
                                          <p:stCondLst>
                                            <p:cond delay="0"/>
                                          </p:stCondLst>
                                        </p:cTn>
                                        <p:tgtEl>
                                          <p:spTgt spid="615"/>
                                        </p:tgtEl>
                                        <p:attrNameLst>
                                          <p:attrName>style.visibility</p:attrName>
                                        </p:attrNameLst>
                                      </p:cBhvr>
                                      <p:to>
                                        <p:strVal val="visible"/>
                                      </p:to>
                                    </p:set>
                                  </p:childTnLst>
                                </p:cTn>
                              </p:par>
                            </p:childTnLst>
                          </p:cTn>
                        </p:par>
                        <p:par>
                          <p:cTn fill="hold">
                            <p:stCondLst>
                              <p:cond delay="1755"/>
                            </p:stCondLst>
                            <p:childTnLst>
                              <p:par>
                                <p:cTn fill="hold" nodeType="afterEffect" presetClass="entr" presetID="1" presetSubtype="0">
                                  <p:stCondLst>
                                    <p:cond delay="200"/>
                                  </p:stCondLst>
                                  <p:childTnLst>
                                    <p:set>
                                      <p:cBhvr>
                                        <p:cTn dur="1" fill="hold">
                                          <p:stCondLst>
                                            <p:cond delay="0"/>
                                          </p:stCondLst>
                                        </p:cTn>
                                        <p:tgtEl>
                                          <p:spTgt spid="6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5" name="Shape 625"/>
        <p:cNvGrpSpPr/>
        <p:nvPr/>
      </p:nvGrpSpPr>
      <p:grpSpPr>
        <a:xfrm>
          <a:off x="0" y="0"/>
          <a:ext cx="0" cy="0"/>
          <a:chOff x="0" y="0"/>
          <a:chExt cx="0" cy="0"/>
        </a:xfrm>
      </p:grpSpPr>
      <p:grpSp>
        <p:nvGrpSpPr>
          <p:cNvPr id="626" name="Google Shape;626;g8822156985_0_96"/>
          <p:cNvGrpSpPr/>
          <p:nvPr/>
        </p:nvGrpSpPr>
        <p:grpSpPr>
          <a:xfrm>
            <a:off x="16532128" y="2933037"/>
            <a:ext cx="5677200" cy="3784800"/>
            <a:chOff x="2193551" y="2271849"/>
            <a:chExt cx="5677200" cy="3784800"/>
          </a:xfrm>
        </p:grpSpPr>
        <p:pic>
          <p:nvPicPr>
            <p:cNvPr id="627" name="Google Shape;627;g8822156985_0_96"/>
            <p:cNvPicPr preferRelativeResize="0"/>
            <p:nvPr/>
          </p:nvPicPr>
          <p:blipFill rotWithShape="1">
            <a:blip r:embed="rId3">
              <a:alphaModFix/>
            </a:blip>
            <a:srcRect b="0" l="0" r="0" t="0"/>
            <a:stretch/>
          </p:blipFill>
          <p:spPr>
            <a:xfrm>
              <a:off x="2193551" y="2271849"/>
              <a:ext cx="5677200" cy="3784800"/>
            </a:xfrm>
            <a:prstGeom prst="rect">
              <a:avLst/>
            </a:prstGeom>
            <a:noFill/>
            <a:ln>
              <a:noFill/>
            </a:ln>
          </p:spPr>
        </p:pic>
        <p:sp>
          <p:nvSpPr>
            <p:cNvPr id="628" name="Google Shape;628;g8822156985_0_96"/>
            <p:cNvSpPr/>
            <p:nvPr/>
          </p:nvSpPr>
          <p:spPr>
            <a:xfrm>
              <a:off x="3880172" y="3031319"/>
              <a:ext cx="2265819" cy="2265807"/>
            </a:xfrm>
            <a:custGeom>
              <a:rect b="b" l="l" r="r" t="t"/>
              <a:pathLst>
                <a:path extrusionOk="0" h="2265807" w="2265819">
                  <a:moveTo>
                    <a:pt x="0" y="1132903"/>
                  </a:moveTo>
                  <a:cubicBezTo>
                    <a:pt x="0" y="507212"/>
                    <a:pt x="507212" y="0"/>
                    <a:pt x="1132903" y="0"/>
                  </a:cubicBezTo>
                  <a:cubicBezTo>
                    <a:pt x="1758594" y="0"/>
                    <a:pt x="2265819" y="507212"/>
                    <a:pt x="2265819" y="1132903"/>
                  </a:cubicBezTo>
                  <a:cubicBezTo>
                    <a:pt x="2265819" y="1758594"/>
                    <a:pt x="1758594" y="2265807"/>
                    <a:pt x="1132903" y="2265807"/>
                  </a:cubicBezTo>
                  <a:cubicBezTo>
                    <a:pt x="507212" y="2265807"/>
                    <a:pt x="0" y="1758594"/>
                    <a:pt x="0" y="1132903"/>
                  </a:cubicBezTo>
                  <a:close/>
                </a:path>
              </a:pathLst>
            </a:custGeom>
            <a:noFill/>
            <a:ln cap="flat" cmpd="sng" w="76200">
              <a:solidFill>
                <a:srgbClr val="2F313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29" name="Google Shape;629;g8822156985_0_96"/>
            <p:cNvSpPr/>
            <p:nvPr/>
          </p:nvSpPr>
          <p:spPr>
            <a:xfrm>
              <a:off x="4099841" y="3250979"/>
              <a:ext cx="1826475" cy="1826488"/>
            </a:xfrm>
            <a:custGeom>
              <a:rect b="b" l="l" r="r" t="t"/>
              <a:pathLst>
                <a:path extrusionOk="0" h="1826488" w="1826475">
                  <a:moveTo>
                    <a:pt x="0" y="913244"/>
                  </a:moveTo>
                  <a:cubicBezTo>
                    <a:pt x="0" y="408876"/>
                    <a:pt x="408863" y="0"/>
                    <a:pt x="913231" y="0"/>
                  </a:cubicBezTo>
                  <a:cubicBezTo>
                    <a:pt x="1417599" y="0"/>
                    <a:pt x="1826475" y="408876"/>
                    <a:pt x="1826475" y="913244"/>
                  </a:cubicBezTo>
                  <a:cubicBezTo>
                    <a:pt x="1826475" y="1417612"/>
                    <a:pt x="1417599" y="1826488"/>
                    <a:pt x="913231" y="1826488"/>
                  </a:cubicBezTo>
                  <a:cubicBezTo>
                    <a:pt x="408863" y="1826488"/>
                    <a:pt x="0" y="1417612"/>
                    <a:pt x="0" y="9132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sp>
        <p:nvSpPr>
          <p:cNvPr id="630" name="Google Shape;630;g8822156985_0_96"/>
          <p:cNvSpPr txBox="1"/>
          <p:nvPr/>
        </p:nvSpPr>
        <p:spPr>
          <a:xfrm>
            <a:off x="6713764" y="179449"/>
            <a:ext cx="10956600" cy="7113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US" sz="8000">
                <a:latin typeface="Montserrat"/>
                <a:ea typeface="Montserrat"/>
                <a:cs typeface="Montserrat"/>
                <a:sym typeface="Montserrat"/>
              </a:rPr>
              <a:t>Campaign Budget </a:t>
            </a:r>
            <a:endParaRPr b="1" sz="8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5600"/>
              <a:buFont typeface="Arial"/>
              <a:buNone/>
            </a:pPr>
            <a:r>
              <a:t/>
            </a:r>
            <a:endParaRPr b="1" sz="5600">
              <a:solidFill>
                <a:schemeClr val="dk1"/>
              </a:solidFill>
              <a:latin typeface="Montserrat"/>
              <a:ea typeface="Montserrat"/>
              <a:cs typeface="Montserrat"/>
              <a:sym typeface="Montserrat"/>
            </a:endParaRPr>
          </a:p>
        </p:txBody>
      </p:sp>
      <p:grpSp>
        <p:nvGrpSpPr>
          <p:cNvPr id="631" name="Google Shape;631;g8822156985_0_96"/>
          <p:cNvGrpSpPr/>
          <p:nvPr/>
        </p:nvGrpSpPr>
        <p:grpSpPr>
          <a:xfrm>
            <a:off x="2174476" y="3287026"/>
            <a:ext cx="5677200" cy="3784800"/>
            <a:chOff x="2193551" y="2271849"/>
            <a:chExt cx="5677200" cy="3784800"/>
          </a:xfrm>
        </p:grpSpPr>
        <p:pic>
          <p:nvPicPr>
            <p:cNvPr id="632" name="Google Shape;632;g8822156985_0_96"/>
            <p:cNvPicPr preferRelativeResize="0"/>
            <p:nvPr/>
          </p:nvPicPr>
          <p:blipFill rotWithShape="1">
            <a:blip r:embed="rId4">
              <a:alphaModFix/>
            </a:blip>
            <a:srcRect b="0" l="0" r="0" t="0"/>
            <a:stretch/>
          </p:blipFill>
          <p:spPr>
            <a:xfrm>
              <a:off x="2193551" y="2271849"/>
              <a:ext cx="5677200" cy="3784800"/>
            </a:xfrm>
            <a:prstGeom prst="rect">
              <a:avLst/>
            </a:prstGeom>
            <a:noFill/>
            <a:ln>
              <a:noFill/>
            </a:ln>
          </p:spPr>
        </p:pic>
        <p:sp>
          <p:nvSpPr>
            <p:cNvPr id="633" name="Google Shape;633;g8822156985_0_96"/>
            <p:cNvSpPr/>
            <p:nvPr/>
          </p:nvSpPr>
          <p:spPr>
            <a:xfrm>
              <a:off x="3880172" y="3031319"/>
              <a:ext cx="2265819" cy="2265807"/>
            </a:xfrm>
            <a:custGeom>
              <a:rect b="b" l="l" r="r" t="t"/>
              <a:pathLst>
                <a:path extrusionOk="0" h="2265807" w="2265819">
                  <a:moveTo>
                    <a:pt x="0" y="1132903"/>
                  </a:moveTo>
                  <a:cubicBezTo>
                    <a:pt x="0" y="507212"/>
                    <a:pt x="507212" y="0"/>
                    <a:pt x="1132903" y="0"/>
                  </a:cubicBezTo>
                  <a:cubicBezTo>
                    <a:pt x="1758594" y="0"/>
                    <a:pt x="2265819" y="507212"/>
                    <a:pt x="2265819" y="1132903"/>
                  </a:cubicBezTo>
                  <a:cubicBezTo>
                    <a:pt x="2265819" y="1758594"/>
                    <a:pt x="1758594" y="2265807"/>
                    <a:pt x="1132903" y="2265807"/>
                  </a:cubicBezTo>
                  <a:cubicBezTo>
                    <a:pt x="507212" y="2265807"/>
                    <a:pt x="0" y="1758594"/>
                    <a:pt x="0" y="1132903"/>
                  </a:cubicBezTo>
                  <a:close/>
                </a:path>
              </a:pathLst>
            </a:custGeom>
            <a:noFill/>
            <a:ln cap="flat" cmpd="sng" w="76200">
              <a:solidFill>
                <a:srgbClr val="2F313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34" name="Google Shape;634;g8822156985_0_96"/>
            <p:cNvSpPr/>
            <p:nvPr/>
          </p:nvSpPr>
          <p:spPr>
            <a:xfrm>
              <a:off x="4099841" y="3250979"/>
              <a:ext cx="1826475" cy="1826488"/>
            </a:xfrm>
            <a:custGeom>
              <a:rect b="b" l="l" r="r" t="t"/>
              <a:pathLst>
                <a:path extrusionOk="0" h="1826488" w="1826475">
                  <a:moveTo>
                    <a:pt x="0" y="913244"/>
                  </a:moveTo>
                  <a:cubicBezTo>
                    <a:pt x="0" y="408876"/>
                    <a:pt x="408863" y="0"/>
                    <a:pt x="913231" y="0"/>
                  </a:cubicBezTo>
                  <a:cubicBezTo>
                    <a:pt x="1417599" y="0"/>
                    <a:pt x="1826475" y="408876"/>
                    <a:pt x="1826475" y="913244"/>
                  </a:cubicBezTo>
                  <a:cubicBezTo>
                    <a:pt x="1826475" y="1417612"/>
                    <a:pt x="1417599" y="1826488"/>
                    <a:pt x="913231" y="1826488"/>
                  </a:cubicBezTo>
                  <a:cubicBezTo>
                    <a:pt x="408863" y="1826488"/>
                    <a:pt x="0" y="1417612"/>
                    <a:pt x="0" y="9132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sp>
        <p:nvSpPr>
          <p:cNvPr id="635" name="Google Shape;635;g8822156985_0_96"/>
          <p:cNvSpPr txBox="1"/>
          <p:nvPr/>
        </p:nvSpPr>
        <p:spPr>
          <a:xfrm>
            <a:off x="11867998" y="12984261"/>
            <a:ext cx="648000"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lt2"/>
                </a:solidFill>
                <a:latin typeface="Montserrat"/>
                <a:ea typeface="Montserrat"/>
                <a:cs typeface="Montserrat"/>
                <a:sym typeface="Montserrat"/>
              </a:rPr>
              <a:t>22</a:t>
            </a:r>
            <a:endParaRPr b="0" i="0" sz="3000" u="none" cap="none" strike="noStrike">
              <a:solidFill>
                <a:schemeClr val="lt2"/>
              </a:solidFill>
              <a:latin typeface="Montserrat"/>
              <a:ea typeface="Montserrat"/>
              <a:cs typeface="Montserrat"/>
              <a:sym typeface="Montserrat"/>
            </a:endParaRPr>
          </a:p>
        </p:txBody>
      </p:sp>
      <p:sp>
        <p:nvSpPr>
          <p:cNvPr id="636" name="Google Shape;636;g8822156985_0_96"/>
          <p:cNvSpPr txBox="1"/>
          <p:nvPr/>
        </p:nvSpPr>
        <p:spPr>
          <a:xfrm>
            <a:off x="1269425" y="7071800"/>
            <a:ext cx="6582300" cy="13233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rPr lang="en-US" sz="5000">
                <a:latin typeface="Montserrat"/>
                <a:ea typeface="Montserrat"/>
                <a:cs typeface="Montserrat"/>
                <a:sym typeface="Montserrat"/>
              </a:rPr>
              <a:t>When considering budget, consider the quality of the leads you’ll generate.</a:t>
            </a:r>
            <a:endParaRPr b="1" i="0" sz="5000" u="none" cap="none" strike="noStrike">
              <a:solidFill>
                <a:schemeClr val="dk1"/>
              </a:solidFill>
              <a:latin typeface="Montserrat"/>
              <a:ea typeface="Montserrat"/>
              <a:cs typeface="Montserrat"/>
              <a:sym typeface="Montserrat"/>
            </a:endParaRPr>
          </a:p>
        </p:txBody>
      </p:sp>
      <p:grpSp>
        <p:nvGrpSpPr>
          <p:cNvPr id="637" name="Google Shape;637;g8822156985_0_96"/>
          <p:cNvGrpSpPr/>
          <p:nvPr/>
        </p:nvGrpSpPr>
        <p:grpSpPr>
          <a:xfrm>
            <a:off x="9893187" y="11429076"/>
            <a:ext cx="4616399" cy="770069"/>
            <a:chOff x="5462710" y="11360165"/>
            <a:chExt cx="4934686" cy="823163"/>
          </a:xfrm>
        </p:grpSpPr>
        <p:sp>
          <p:nvSpPr>
            <p:cNvPr id="638" name="Google Shape;638;g8822156985_0_96"/>
            <p:cNvSpPr/>
            <p:nvPr/>
          </p:nvSpPr>
          <p:spPr>
            <a:xfrm>
              <a:off x="5462710" y="11360165"/>
              <a:ext cx="4934686" cy="823163"/>
            </a:xfrm>
            <a:custGeom>
              <a:rect b="b" l="l" r="r" t="t"/>
              <a:pathLst>
                <a:path extrusionOk="0" h="823163" w="4934686">
                  <a:moveTo>
                    <a:pt x="0" y="227850"/>
                  </a:moveTo>
                  <a:cubicBezTo>
                    <a:pt x="0" y="556641"/>
                    <a:pt x="266534" y="823163"/>
                    <a:pt x="595312" y="823163"/>
                  </a:cubicBezTo>
                  <a:lnTo>
                    <a:pt x="4339361" y="823163"/>
                  </a:lnTo>
                  <a:cubicBezTo>
                    <a:pt x="4668151" y="823163"/>
                    <a:pt x="4934686" y="556641"/>
                    <a:pt x="4934686" y="227850"/>
                  </a:cubicBezTo>
                  <a:lnTo>
                    <a:pt x="4934686" y="0"/>
                  </a:lnTo>
                  <a:lnTo>
                    <a:pt x="0" y="0"/>
                  </a:lnTo>
                  <a:close/>
                </a:path>
              </a:pathLst>
            </a:custGeom>
            <a:solidFill>
              <a:srgbClr val="292E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39" name="Google Shape;639;g8822156985_0_96"/>
            <p:cNvSpPr/>
            <p:nvPr/>
          </p:nvSpPr>
          <p:spPr>
            <a:xfrm>
              <a:off x="9305014" y="11605698"/>
              <a:ext cx="154990" cy="309981"/>
            </a:xfrm>
            <a:custGeom>
              <a:rect b="b" l="l" r="r" t="t"/>
              <a:pathLst>
                <a:path extrusionOk="0" h="309981" w="154990">
                  <a:moveTo>
                    <a:pt x="154990" y="0"/>
                  </a:moveTo>
                  <a:lnTo>
                    <a:pt x="0" y="154990"/>
                  </a:lnTo>
                  <a:lnTo>
                    <a:pt x="154990" y="309981"/>
                  </a:lnTo>
                </a:path>
              </a:pathLst>
            </a:custGeom>
            <a:noFill/>
            <a:ln cap="flat" cmpd="sng" w="254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40" name="Google Shape;640;g8822156985_0_96"/>
            <p:cNvSpPr/>
            <p:nvPr/>
          </p:nvSpPr>
          <p:spPr>
            <a:xfrm>
              <a:off x="7779644" y="11621343"/>
              <a:ext cx="300812" cy="300812"/>
            </a:xfrm>
            <a:custGeom>
              <a:rect b="b" l="l" r="r" t="t"/>
              <a:pathLst>
                <a:path extrusionOk="0" h="300812" w="300812">
                  <a:moveTo>
                    <a:pt x="52057" y="0"/>
                  </a:moveTo>
                  <a:lnTo>
                    <a:pt x="248767" y="0"/>
                  </a:lnTo>
                  <a:cubicBezTo>
                    <a:pt x="277507" y="0"/>
                    <a:pt x="300812" y="23304"/>
                    <a:pt x="300812" y="52057"/>
                  </a:cubicBezTo>
                  <a:lnTo>
                    <a:pt x="300812" y="248754"/>
                  </a:lnTo>
                  <a:cubicBezTo>
                    <a:pt x="300812" y="277507"/>
                    <a:pt x="277507" y="300812"/>
                    <a:pt x="248767" y="300812"/>
                  </a:cubicBezTo>
                  <a:lnTo>
                    <a:pt x="52057" y="300812"/>
                  </a:lnTo>
                  <a:cubicBezTo>
                    <a:pt x="23304" y="300812"/>
                    <a:pt x="0" y="277507"/>
                    <a:pt x="0" y="248754"/>
                  </a:cubicBezTo>
                  <a:lnTo>
                    <a:pt x="0" y="52057"/>
                  </a:lnTo>
                  <a:cubicBezTo>
                    <a:pt x="0" y="23304"/>
                    <a:pt x="23304" y="0"/>
                    <a:pt x="52057" y="0"/>
                  </a:cubicBezTo>
                  <a:close/>
                </a:path>
              </a:pathLst>
            </a:custGeom>
            <a:noFill/>
            <a:ln cap="flat" cmpd="sng" w="254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cxnSp>
          <p:nvCxnSpPr>
            <p:cNvPr id="641" name="Google Shape;641;g8822156985_0_96"/>
            <p:cNvCxnSpPr/>
            <p:nvPr/>
          </p:nvCxnSpPr>
          <p:spPr>
            <a:xfrm>
              <a:off x="6327192" y="11653570"/>
              <a:ext cx="300900" cy="0"/>
            </a:xfrm>
            <a:prstGeom prst="straightConnector1">
              <a:avLst/>
            </a:prstGeom>
            <a:noFill/>
            <a:ln cap="flat" cmpd="sng" w="25400">
              <a:solidFill>
                <a:srgbClr val="FFFFFF"/>
              </a:solidFill>
              <a:prstDash val="solid"/>
              <a:miter lim="800000"/>
              <a:headEnd len="sm" w="sm" type="none"/>
              <a:tailEnd len="sm" w="sm" type="none"/>
            </a:ln>
          </p:spPr>
        </p:cxnSp>
        <p:cxnSp>
          <p:nvCxnSpPr>
            <p:cNvPr id="642" name="Google Shape;642;g8822156985_0_96"/>
            <p:cNvCxnSpPr/>
            <p:nvPr/>
          </p:nvCxnSpPr>
          <p:spPr>
            <a:xfrm>
              <a:off x="6327192" y="11760690"/>
              <a:ext cx="300900" cy="0"/>
            </a:xfrm>
            <a:prstGeom prst="straightConnector1">
              <a:avLst/>
            </a:prstGeom>
            <a:noFill/>
            <a:ln cap="flat" cmpd="sng" w="25400">
              <a:solidFill>
                <a:srgbClr val="FFFFFF"/>
              </a:solidFill>
              <a:prstDash val="solid"/>
              <a:miter lim="800000"/>
              <a:headEnd len="sm" w="sm" type="none"/>
              <a:tailEnd len="sm" w="sm" type="none"/>
            </a:ln>
          </p:spPr>
        </p:cxnSp>
        <p:cxnSp>
          <p:nvCxnSpPr>
            <p:cNvPr id="643" name="Google Shape;643;g8822156985_0_96"/>
            <p:cNvCxnSpPr/>
            <p:nvPr/>
          </p:nvCxnSpPr>
          <p:spPr>
            <a:xfrm>
              <a:off x="6327192" y="11867812"/>
              <a:ext cx="300900" cy="0"/>
            </a:xfrm>
            <a:prstGeom prst="straightConnector1">
              <a:avLst/>
            </a:prstGeom>
            <a:noFill/>
            <a:ln cap="flat" cmpd="sng" w="25400">
              <a:solidFill>
                <a:srgbClr val="FFFFFF"/>
              </a:solidFill>
              <a:prstDash val="solid"/>
              <a:miter lim="800000"/>
              <a:headEnd len="sm" w="sm" type="none"/>
              <a:tailEnd len="sm" w="sm" type="none"/>
            </a:ln>
          </p:spPr>
        </p:cxnSp>
      </p:grpSp>
      <p:sp>
        <p:nvSpPr>
          <p:cNvPr id="644" name="Google Shape;644;g8822156985_0_96"/>
          <p:cNvSpPr txBox="1"/>
          <p:nvPr/>
        </p:nvSpPr>
        <p:spPr>
          <a:xfrm>
            <a:off x="7974071" y="12430142"/>
            <a:ext cx="84546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E2128"/>
                </a:solidFill>
                <a:latin typeface="Montserrat"/>
                <a:ea typeface="Montserrat"/>
                <a:cs typeface="Montserrat"/>
                <a:sym typeface="Montserrat"/>
              </a:rPr>
              <a:t>Source </a:t>
            </a:r>
            <a:r>
              <a:rPr b="1" lang="en-US" sz="3000">
                <a:latin typeface="Montserrat"/>
                <a:ea typeface="Montserrat"/>
                <a:cs typeface="Montserrat"/>
                <a:sym typeface="Montserrat"/>
              </a:rPr>
              <a:t>Hubspot + SproutSocial</a:t>
            </a:r>
            <a:endParaRPr b="1" sz="3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rgbClr val="1E2128"/>
              </a:solidFill>
              <a:latin typeface="Montserrat"/>
              <a:ea typeface="Montserrat"/>
              <a:cs typeface="Montserrat"/>
              <a:sym typeface="Montserrat"/>
            </a:endParaRPr>
          </a:p>
        </p:txBody>
      </p:sp>
      <p:sp>
        <p:nvSpPr>
          <p:cNvPr id="645" name="Google Shape;645;g8822156985_0_96"/>
          <p:cNvSpPr txBox="1"/>
          <p:nvPr/>
        </p:nvSpPr>
        <p:spPr>
          <a:xfrm>
            <a:off x="16252450" y="7071800"/>
            <a:ext cx="6582300" cy="13233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rPr lang="en-US" sz="5000">
                <a:latin typeface="Montserrat"/>
                <a:ea typeface="Montserrat"/>
                <a:cs typeface="Montserrat"/>
                <a:sym typeface="Montserrat"/>
              </a:rPr>
              <a:t>When considering how much you’ll be paying influencers, most will have a certain price they charge per post or campaign.</a:t>
            </a:r>
            <a:endParaRPr b="1" i="0" sz="5000" u="none" cap="none" strike="noStrike">
              <a:solidFill>
                <a:schemeClr val="dk1"/>
              </a:solidFill>
              <a:latin typeface="Montserrat"/>
              <a:ea typeface="Montserrat"/>
              <a:cs typeface="Montserrat"/>
              <a:sym typeface="Montserrat"/>
            </a:endParaRPr>
          </a:p>
        </p:txBody>
      </p:sp>
      <p:pic>
        <p:nvPicPr>
          <p:cNvPr id="646" name="Google Shape;646;g8822156985_0_96"/>
          <p:cNvPicPr preferRelativeResize="0"/>
          <p:nvPr/>
        </p:nvPicPr>
        <p:blipFill rotWithShape="1">
          <a:blip r:embed="rId5">
            <a:alphaModFix/>
          </a:blip>
          <a:srcRect b="0" l="14680" r="19663" t="0"/>
          <a:stretch/>
        </p:blipFill>
        <p:spPr>
          <a:xfrm>
            <a:off x="10117403" y="2780625"/>
            <a:ext cx="4150947" cy="85049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750"/>
                                        <p:tgtEl>
                                          <p:spTgt spid="630"/>
                                        </p:tgtEl>
                                      </p:cBhvr>
                                    </p:animEffect>
                                  </p:childTnLst>
                                </p:cTn>
                              </p:par>
                              <p:par>
                                <p:cTn fill="hold" nodeType="withEffect" presetClass="entr" presetID="10" presetSubtype="0">
                                  <p:stCondLst>
                                    <p:cond delay="300"/>
                                  </p:stCondLst>
                                  <p:childTnLst>
                                    <p:set>
                                      <p:cBhvr>
                                        <p:cTn dur="1" fill="hold">
                                          <p:stCondLst>
                                            <p:cond delay="0"/>
                                          </p:stCondLst>
                                        </p:cTn>
                                        <p:tgtEl>
                                          <p:spTgt spid="635"/>
                                        </p:tgtEl>
                                        <p:attrNameLst>
                                          <p:attrName>style.visibility</p:attrName>
                                        </p:attrNameLst>
                                      </p:cBhvr>
                                      <p:to>
                                        <p:strVal val="visible"/>
                                      </p:to>
                                    </p:set>
                                    <p:animEffect filter="fade" transition="in">
                                      <p:cBhvr>
                                        <p:cTn dur="750"/>
                                        <p:tgtEl>
                                          <p:spTgt spid="635"/>
                                        </p:tgtEl>
                                      </p:cBhvr>
                                    </p:animEffect>
                                  </p:childTnLst>
                                </p:cTn>
                              </p:par>
                              <p:par>
                                <p:cTn fill="hold" nodeType="withEffect" presetClass="entr" presetID="10" presetSubtype="0">
                                  <p:stCondLst>
                                    <p:cond delay="500"/>
                                  </p:stCondLst>
                                  <p:childTnLst>
                                    <p:set>
                                      <p:cBhvr>
                                        <p:cTn dur="1" fill="hold">
                                          <p:stCondLst>
                                            <p:cond delay="0"/>
                                          </p:stCondLst>
                                        </p:cTn>
                                        <p:tgtEl>
                                          <p:spTgt spid="631"/>
                                        </p:tgtEl>
                                        <p:attrNameLst>
                                          <p:attrName>style.visibility</p:attrName>
                                        </p:attrNameLst>
                                      </p:cBhvr>
                                      <p:to>
                                        <p:strVal val="visible"/>
                                      </p:to>
                                    </p:set>
                                    <p:animEffect filter="fade" transition="in">
                                      <p:cBhvr>
                                        <p:cTn dur="750"/>
                                        <p:tgtEl>
                                          <p:spTgt spid="631"/>
                                        </p:tgtEl>
                                      </p:cBhvr>
                                    </p:animEffect>
                                  </p:childTnLst>
                                </p:cTn>
                              </p:par>
                              <p:par>
                                <p:cTn fill="hold" nodeType="withEffect" presetClass="entr" presetID="10" presetSubtype="0">
                                  <p:stCondLst>
                                    <p:cond delay="500"/>
                                  </p:stCondLst>
                                  <p:childTnLst>
                                    <p:set>
                                      <p:cBhvr>
                                        <p:cTn dur="1" fill="hold">
                                          <p:stCondLst>
                                            <p:cond delay="0"/>
                                          </p:stCondLst>
                                        </p:cTn>
                                        <p:tgtEl>
                                          <p:spTgt spid="626"/>
                                        </p:tgtEl>
                                        <p:attrNameLst>
                                          <p:attrName>style.visibility</p:attrName>
                                        </p:attrNameLst>
                                      </p:cBhvr>
                                      <p:to>
                                        <p:strVal val="visible"/>
                                      </p:to>
                                    </p:set>
                                    <p:animEffect filter="fade" transition="in">
                                      <p:cBhvr>
                                        <p:cTn dur="750"/>
                                        <p:tgtEl>
                                          <p:spTgt spid="626"/>
                                        </p:tgtEl>
                                      </p:cBhvr>
                                    </p:animEffect>
                                  </p:childTnLst>
                                </p:cTn>
                              </p:par>
                              <p:par>
                                <p:cTn fill="hold" nodeType="with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750"/>
                                        <p:tgtEl>
                                          <p:spTgt spid="6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0" name="Shape 650"/>
        <p:cNvGrpSpPr/>
        <p:nvPr/>
      </p:nvGrpSpPr>
      <p:grpSpPr>
        <a:xfrm>
          <a:off x="0" y="0"/>
          <a:ext cx="0" cy="0"/>
          <a:chOff x="0" y="0"/>
          <a:chExt cx="0" cy="0"/>
        </a:xfrm>
      </p:grpSpPr>
      <p:sp>
        <p:nvSpPr>
          <p:cNvPr id="651" name="Google Shape;651;g8822156985_0_126"/>
          <p:cNvSpPr/>
          <p:nvPr/>
        </p:nvSpPr>
        <p:spPr>
          <a:xfrm>
            <a:off x="4692093" y="-1"/>
            <a:ext cx="19691870" cy="13716000"/>
          </a:xfrm>
          <a:custGeom>
            <a:rect b="b" l="l" r="r" t="t"/>
            <a:pathLst>
              <a:path extrusionOk="0" h="13716000" w="19691870">
                <a:moveTo>
                  <a:pt x="3611600" y="13716000"/>
                </a:moveTo>
                <a:cubicBezTo>
                  <a:pt x="2194102" y="12656223"/>
                  <a:pt x="0" y="10044734"/>
                  <a:pt x="6194996" y="8372055"/>
                </a:cubicBezTo>
                <a:cubicBezTo>
                  <a:pt x="13330923" y="6445300"/>
                  <a:pt x="14730806" y="3032582"/>
                  <a:pt x="11497627" y="0"/>
                </a:cubicBezTo>
                <a:lnTo>
                  <a:pt x="19691870" y="0"/>
                </a:lnTo>
                <a:lnTo>
                  <a:pt x="19691870" y="137160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52" name="Google Shape;652;g8822156985_0_126"/>
          <p:cNvSpPr/>
          <p:nvPr/>
        </p:nvSpPr>
        <p:spPr>
          <a:xfrm>
            <a:off x="6075118" y="8392238"/>
            <a:ext cx="2761830" cy="5595073"/>
          </a:xfrm>
          <a:custGeom>
            <a:rect b="b" l="l" r="r" t="t"/>
            <a:pathLst>
              <a:path extrusionOk="0" h="5595073" w="2761830">
                <a:moveTo>
                  <a:pt x="1549057" y="5595073"/>
                </a:moveTo>
                <a:cubicBezTo>
                  <a:pt x="1231061" y="5327878"/>
                  <a:pt x="866927" y="4970868"/>
                  <a:pt x="574179" y="4544225"/>
                </a:cubicBezTo>
                <a:cubicBezTo>
                  <a:pt x="367690" y="4243311"/>
                  <a:pt x="217792" y="3936961"/>
                  <a:pt x="128638" y="3633724"/>
                </a:cubicBezTo>
                <a:cubicBezTo>
                  <a:pt x="20472" y="3265855"/>
                  <a:pt x="0" y="2899752"/>
                  <a:pt x="67805" y="2545575"/>
                </a:cubicBezTo>
                <a:cubicBezTo>
                  <a:pt x="196697" y="1872234"/>
                  <a:pt x="636409" y="1266545"/>
                  <a:pt x="1374736" y="745337"/>
                </a:cubicBezTo>
                <a:cubicBezTo>
                  <a:pt x="1751634" y="479285"/>
                  <a:pt x="2215273" y="230301"/>
                  <a:pt x="2761830" y="0"/>
                </a:cubicBezTo>
              </a:path>
            </a:pathLst>
          </a:custGeom>
          <a:noFill/>
          <a:ln cap="rnd" cmpd="sng" w="254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53" name="Google Shape;653;g8822156985_0_126"/>
          <p:cNvSpPr/>
          <p:nvPr/>
        </p:nvSpPr>
        <p:spPr>
          <a:xfrm>
            <a:off x="11918391" y="2198608"/>
            <a:ext cx="5628779" cy="4810950"/>
          </a:xfrm>
          <a:custGeom>
            <a:rect b="b" l="l" r="r" t="t"/>
            <a:pathLst>
              <a:path extrusionOk="0" h="4810950" w="5628779">
                <a:moveTo>
                  <a:pt x="0" y="4810950"/>
                </a:moveTo>
                <a:cubicBezTo>
                  <a:pt x="257390" y="4511421"/>
                  <a:pt x="551294" y="4213110"/>
                  <a:pt x="886625" y="3919905"/>
                </a:cubicBezTo>
                <a:cubicBezTo>
                  <a:pt x="1838998" y="3087192"/>
                  <a:pt x="3054197" y="2368499"/>
                  <a:pt x="4576140" y="1711706"/>
                </a:cubicBezTo>
                <a:cubicBezTo>
                  <a:pt x="5320804" y="1390357"/>
                  <a:pt x="5628779" y="710907"/>
                  <a:pt x="5274424" y="0"/>
                </a:cubicBezTo>
              </a:path>
            </a:pathLst>
          </a:custGeom>
          <a:noFill/>
          <a:ln cap="rnd" cmpd="sng" w="2540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nvGrpSpPr>
          <p:cNvPr id="654" name="Google Shape;654;g8822156985_0_126"/>
          <p:cNvGrpSpPr/>
          <p:nvPr/>
        </p:nvGrpSpPr>
        <p:grpSpPr>
          <a:xfrm>
            <a:off x="21519273" y="2933701"/>
            <a:ext cx="6657300" cy="6657300"/>
            <a:chOff x="21519273" y="2933701"/>
            <a:chExt cx="6657300" cy="6657300"/>
          </a:xfrm>
        </p:grpSpPr>
        <p:sp>
          <p:nvSpPr>
            <p:cNvPr id="655" name="Google Shape;655;g8822156985_0_126"/>
            <p:cNvSpPr/>
            <p:nvPr/>
          </p:nvSpPr>
          <p:spPr>
            <a:xfrm>
              <a:off x="21519273" y="2933701"/>
              <a:ext cx="6657300" cy="66573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656" name="Google Shape;656;g8822156985_0_126"/>
            <p:cNvSpPr/>
            <p:nvPr/>
          </p:nvSpPr>
          <p:spPr>
            <a:xfrm>
              <a:off x="21977953" y="3429789"/>
              <a:ext cx="2870847" cy="2870847"/>
            </a:xfrm>
            <a:custGeom>
              <a:rect b="b" l="l" r="r" t="t"/>
              <a:pathLst>
                <a:path extrusionOk="0" h="2870847" w="2870847">
                  <a:moveTo>
                    <a:pt x="0" y="2870847"/>
                  </a:moveTo>
                  <a:cubicBezTo>
                    <a:pt x="0" y="1285316"/>
                    <a:pt x="1285328" y="0"/>
                    <a:pt x="2870847" y="0"/>
                  </a:cubicBezTo>
                </a:path>
              </a:pathLst>
            </a:custGeom>
            <a:solidFill>
              <a:schemeClr val="dk2"/>
            </a:solidFill>
            <a:ln cap="rnd" cmpd="sng" w="7620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grpSp>
        <p:nvGrpSpPr>
          <p:cNvPr id="657" name="Google Shape;657;g8822156985_0_126"/>
          <p:cNvGrpSpPr/>
          <p:nvPr/>
        </p:nvGrpSpPr>
        <p:grpSpPr>
          <a:xfrm>
            <a:off x="22388827" y="3803254"/>
            <a:ext cx="4918200" cy="4918200"/>
            <a:chOff x="22388827" y="3803254"/>
            <a:chExt cx="4918200" cy="4918200"/>
          </a:xfrm>
        </p:grpSpPr>
        <p:sp>
          <p:nvSpPr>
            <p:cNvPr id="658" name="Google Shape;658;g8822156985_0_126"/>
            <p:cNvSpPr/>
            <p:nvPr/>
          </p:nvSpPr>
          <p:spPr>
            <a:xfrm>
              <a:off x="22388827" y="3803254"/>
              <a:ext cx="4918200" cy="4918200"/>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659" name="Google Shape;659;g8822156985_0_126"/>
            <p:cNvSpPr/>
            <p:nvPr/>
          </p:nvSpPr>
          <p:spPr>
            <a:xfrm>
              <a:off x="22742134" y="5943550"/>
              <a:ext cx="2106663" cy="2463749"/>
            </a:xfrm>
            <a:custGeom>
              <a:rect b="b" l="l" r="r" t="t"/>
              <a:pathLst>
                <a:path extrusionOk="0" h="2463749" w="2106663">
                  <a:moveTo>
                    <a:pt x="2106663" y="2463749"/>
                  </a:moveTo>
                  <a:cubicBezTo>
                    <a:pt x="943190" y="2463749"/>
                    <a:pt x="0" y="1520558"/>
                    <a:pt x="0" y="357085"/>
                  </a:cubicBezTo>
                  <a:cubicBezTo>
                    <a:pt x="0" y="235369"/>
                    <a:pt x="10325" y="116065"/>
                    <a:pt x="30137" y="0"/>
                  </a:cubicBezTo>
                </a:path>
              </a:pathLst>
            </a:custGeom>
            <a:solidFill>
              <a:schemeClr val="lt2"/>
            </a:solidFill>
            <a:ln cap="rnd" cmpd="sng" w="1016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grpSp>
        <p:nvGrpSpPr>
          <p:cNvPr id="660" name="Google Shape;660;g8822156985_0_126"/>
          <p:cNvGrpSpPr/>
          <p:nvPr/>
        </p:nvGrpSpPr>
        <p:grpSpPr>
          <a:xfrm>
            <a:off x="13260256" y="11163300"/>
            <a:ext cx="4988400" cy="4988400"/>
            <a:chOff x="13260256" y="11163300"/>
            <a:chExt cx="4988400" cy="4988400"/>
          </a:xfrm>
        </p:grpSpPr>
        <p:sp>
          <p:nvSpPr>
            <p:cNvPr id="661" name="Google Shape;661;g8822156985_0_126"/>
            <p:cNvSpPr/>
            <p:nvPr/>
          </p:nvSpPr>
          <p:spPr>
            <a:xfrm>
              <a:off x="13260256" y="11163300"/>
              <a:ext cx="4988400" cy="49884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662" name="Google Shape;662;g8822156985_0_126"/>
            <p:cNvSpPr/>
            <p:nvPr/>
          </p:nvSpPr>
          <p:spPr>
            <a:xfrm>
              <a:off x="13518791" y="11436844"/>
              <a:ext cx="2738475" cy="2738488"/>
            </a:xfrm>
            <a:custGeom>
              <a:rect b="b" l="l" r="r" t="t"/>
              <a:pathLst>
                <a:path extrusionOk="0" h="2738488" w="2738475">
                  <a:moveTo>
                    <a:pt x="46304" y="2738488"/>
                  </a:moveTo>
                  <a:cubicBezTo>
                    <a:pt x="15938" y="2590114"/>
                    <a:pt x="0" y="2436507"/>
                    <a:pt x="0" y="2279154"/>
                  </a:cubicBezTo>
                  <a:cubicBezTo>
                    <a:pt x="0" y="1020419"/>
                    <a:pt x="1020406" y="0"/>
                    <a:pt x="2279154" y="0"/>
                  </a:cubicBezTo>
                  <a:cubicBezTo>
                    <a:pt x="2436494" y="0"/>
                    <a:pt x="2590114" y="15951"/>
                    <a:pt x="2738475" y="46316"/>
                  </a:cubicBezTo>
                </a:path>
              </a:pathLst>
            </a:custGeom>
            <a:solidFill>
              <a:schemeClr val="dk2"/>
            </a:solidFill>
            <a:ln cap="rnd" cmpd="sng" w="3810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grpSp>
        <p:nvGrpSpPr>
          <p:cNvPr id="663" name="Google Shape;663;g8822156985_0_126"/>
          <p:cNvGrpSpPr/>
          <p:nvPr/>
        </p:nvGrpSpPr>
        <p:grpSpPr>
          <a:xfrm>
            <a:off x="13868552" y="11846764"/>
            <a:ext cx="3771600" cy="3771900"/>
            <a:chOff x="13868552" y="11846764"/>
            <a:chExt cx="3771600" cy="3771900"/>
          </a:xfrm>
        </p:grpSpPr>
        <p:sp>
          <p:nvSpPr>
            <p:cNvPr id="664" name="Google Shape;664;g8822156985_0_126"/>
            <p:cNvSpPr/>
            <p:nvPr/>
          </p:nvSpPr>
          <p:spPr>
            <a:xfrm>
              <a:off x="13868552" y="11846764"/>
              <a:ext cx="3771600" cy="3771900"/>
            </a:xfrm>
            <a:prstGeom prst="ellipse">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665" name="Google Shape;665;g8822156985_0_126"/>
            <p:cNvSpPr/>
            <p:nvPr/>
          </p:nvSpPr>
          <p:spPr>
            <a:xfrm>
              <a:off x="15440113" y="11966769"/>
              <a:ext cx="2107057" cy="2017394"/>
            </a:xfrm>
            <a:custGeom>
              <a:rect b="b" l="l" r="r" t="t"/>
              <a:pathLst>
                <a:path extrusionOk="0" h="2017394" w="2107057">
                  <a:moveTo>
                    <a:pt x="0" y="36639"/>
                  </a:moveTo>
                  <a:cubicBezTo>
                    <a:pt x="115506" y="12623"/>
                    <a:pt x="235203" y="0"/>
                    <a:pt x="357835" y="0"/>
                  </a:cubicBezTo>
                  <a:cubicBezTo>
                    <a:pt x="1323898" y="0"/>
                    <a:pt x="2107057" y="783158"/>
                    <a:pt x="2107057" y="1749234"/>
                  </a:cubicBezTo>
                  <a:cubicBezTo>
                    <a:pt x="2107057" y="1840407"/>
                    <a:pt x="2100071" y="1929968"/>
                    <a:pt x="2086622" y="2017394"/>
                  </a:cubicBezTo>
                </a:path>
              </a:pathLst>
            </a:custGeom>
            <a:solidFill>
              <a:schemeClr val="lt2"/>
            </a:solidFill>
            <a:ln cap="rnd" cmpd="sng" w="1016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sp>
        <p:nvSpPr>
          <p:cNvPr id="666" name="Google Shape;666;g8822156985_0_126"/>
          <p:cNvSpPr/>
          <p:nvPr/>
        </p:nvSpPr>
        <p:spPr>
          <a:xfrm>
            <a:off x="16174881" y="5455652"/>
            <a:ext cx="890142" cy="890142"/>
          </a:xfrm>
          <a:custGeom>
            <a:rect b="b" l="l" r="r" t="t"/>
            <a:pathLst>
              <a:path extrusionOk="0" h="890142" w="890142">
                <a:moveTo>
                  <a:pt x="890142" y="445071"/>
                </a:moveTo>
                <a:cubicBezTo>
                  <a:pt x="890142" y="199262"/>
                  <a:pt x="690879" y="0"/>
                  <a:pt x="445071" y="0"/>
                </a:cubicBezTo>
                <a:cubicBezTo>
                  <a:pt x="199250" y="0"/>
                  <a:pt x="0" y="199262"/>
                  <a:pt x="0" y="445071"/>
                </a:cubicBezTo>
                <a:cubicBezTo>
                  <a:pt x="0" y="690879"/>
                  <a:pt x="199250" y="890142"/>
                  <a:pt x="445071" y="890142"/>
                </a:cubicBezTo>
                <a:cubicBezTo>
                  <a:pt x="690879" y="890142"/>
                  <a:pt x="890142" y="690879"/>
                  <a:pt x="890142" y="445071"/>
                </a:cubicBezTo>
                <a:close/>
              </a:path>
            </a:pathLst>
          </a:custGeom>
          <a:solidFill>
            <a:srgbClr val="FFFFFF"/>
          </a:solidFill>
          <a:ln>
            <a:noFill/>
          </a:ln>
          <a:effectLst>
            <a:outerShdw blurRad="1270000" sx="102000" rotWithShape="0" algn="ctr" sy="102000">
              <a:srgbClr val="222342">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67" name="Google Shape;667;g8822156985_0_126"/>
          <p:cNvSpPr/>
          <p:nvPr/>
        </p:nvSpPr>
        <p:spPr>
          <a:xfrm>
            <a:off x="23744081" y="11335988"/>
            <a:ext cx="890142" cy="890142"/>
          </a:xfrm>
          <a:custGeom>
            <a:rect b="b" l="l" r="r" t="t"/>
            <a:pathLst>
              <a:path extrusionOk="0" h="890142" w="890142">
                <a:moveTo>
                  <a:pt x="890142" y="445071"/>
                </a:moveTo>
                <a:cubicBezTo>
                  <a:pt x="890142" y="199262"/>
                  <a:pt x="690879" y="0"/>
                  <a:pt x="445071" y="0"/>
                </a:cubicBezTo>
                <a:cubicBezTo>
                  <a:pt x="199250" y="0"/>
                  <a:pt x="0" y="199262"/>
                  <a:pt x="0" y="445071"/>
                </a:cubicBezTo>
                <a:cubicBezTo>
                  <a:pt x="0" y="690879"/>
                  <a:pt x="199250" y="890142"/>
                  <a:pt x="445071" y="890142"/>
                </a:cubicBezTo>
                <a:cubicBezTo>
                  <a:pt x="690879" y="890142"/>
                  <a:pt x="890142" y="690879"/>
                  <a:pt x="890142" y="445071"/>
                </a:cubicBezTo>
                <a:close/>
              </a:path>
            </a:pathLst>
          </a:custGeom>
          <a:solidFill>
            <a:srgbClr val="FFFFFF"/>
          </a:solidFill>
          <a:ln>
            <a:noFill/>
          </a:ln>
          <a:effectLst>
            <a:outerShdw blurRad="1270000" sx="102000" rotWithShape="0" algn="ctr" sy="102000">
              <a:srgbClr val="222342">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68" name="Google Shape;668;g8822156985_0_126"/>
          <p:cNvSpPr/>
          <p:nvPr/>
        </p:nvSpPr>
        <p:spPr>
          <a:xfrm>
            <a:off x="2017191" y="2025836"/>
            <a:ext cx="890142" cy="890142"/>
          </a:xfrm>
          <a:custGeom>
            <a:rect b="b" l="l" r="r" t="t"/>
            <a:pathLst>
              <a:path extrusionOk="0" h="890142" w="890142">
                <a:moveTo>
                  <a:pt x="890142" y="445071"/>
                </a:moveTo>
                <a:cubicBezTo>
                  <a:pt x="890142" y="199262"/>
                  <a:pt x="690879" y="0"/>
                  <a:pt x="445071" y="0"/>
                </a:cubicBezTo>
                <a:cubicBezTo>
                  <a:pt x="199250" y="0"/>
                  <a:pt x="0" y="199262"/>
                  <a:pt x="0" y="445071"/>
                </a:cubicBezTo>
                <a:cubicBezTo>
                  <a:pt x="0" y="690879"/>
                  <a:pt x="199250" y="890142"/>
                  <a:pt x="445071" y="890142"/>
                </a:cubicBezTo>
                <a:cubicBezTo>
                  <a:pt x="690879" y="890142"/>
                  <a:pt x="890142" y="690879"/>
                  <a:pt x="890142" y="445071"/>
                </a:cubicBezTo>
                <a:close/>
              </a:path>
            </a:pathLst>
          </a:custGeom>
          <a:solidFill>
            <a:srgbClr val="FFFFFF"/>
          </a:solidFill>
          <a:ln>
            <a:noFill/>
          </a:ln>
          <a:effectLst>
            <a:outerShdw blurRad="1270000" sx="102000" rotWithShape="0" algn="ctr" sy="102000">
              <a:srgbClr val="50529A">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69" name="Google Shape;669;g8822156985_0_126"/>
          <p:cNvSpPr txBox="1"/>
          <p:nvPr/>
        </p:nvSpPr>
        <p:spPr>
          <a:xfrm>
            <a:off x="-36" y="966213"/>
            <a:ext cx="24384000" cy="1452900"/>
          </a:xfrm>
          <a:prstGeom prst="rect">
            <a:avLst/>
          </a:prstGeom>
          <a:noFill/>
          <a:ln>
            <a:noFill/>
          </a:ln>
        </p:spPr>
        <p:txBody>
          <a:bodyPr anchorCtr="0" anchor="t" bIns="0" lIns="0" spcFirstLastPara="1" rIns="0" wrap="square" tIns="0">
            <a:noAutofit/>
          </a:bodyPr>
          <a:lstStyle/>
          <a:p>
            <a:pPr indent="0" lvl="0" marL="0" marR="0" rtl="0" algn="ctr">
              <a:lnSpc>
                <a:spcPct val="56000"/>
              </a:lnSpc>
              <a:spcBef>
                <a:spcPts val="0"/>
              </a:spcBef>
              <a:spcAft>
                <a:spcPts val="0"/>
              </a:spcAft>
              <a:buClr>
                <a:srgbClr val="000000"/>
              </a:buClr>
              <a:buSzPts val="10000"/>
              <a:buFont typeface="Arial"/>
              <a:buNone/>
            </a:pPr>
            <a:r>
              <a:rPr b="1" lang="en-US" sz="10000">
                <a:solidFill>
                  <a:srgbClr val="1E2128"/>
                </a:solidFill>
                <a:latin typeface="Montserrat"/>
                <a:ea typeface="Montserrat"/>
                <a:cs typeface="Montserrat"/>
                <a:sym typeface="Montserrat"/>
              </a:rPr>
              <a:t>Breakout Session</a:t>
            </a:r>
            <a:endParaRPr b="1" i="0" sz="10000" u="none" cap="none" strike="noStrike">
              <a:solidFill>
                <a:srgbClr val="1E2128"/>
              </a:solidFill>
              <a:latin typeface="Montserrat"/>
              <a:ea typeface="Montserrat"/>
              <a:cs typeface="Montserrat"/>
              <a:sym typeface="Montserrat"/>
            </a:endParaRPr>
          </a:p>
        </p:txBody>
      </p:sp>
      <p:sp>
        <p:nvSpPr>
          <p:cNvPr id="670" name="Google Shape;670;g8822156985_0_126"/>
          <p:cNvSpPr txBox="1"/>
          <p:nvPr/>
        </p:nvSpPr>
        <p:spPr>
          <a:xfrm>
            <a:off x="11867998" y="12984261"/>
            <a:ext cx="648000"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rgbClr val="2D313C"/>
                </a:solidFill>
                <a:latin typeface="Montserrat"/>
                <a:ea typeface="Montserrat"/>
                <a:cs typeface="Montserrat"/>
                <a:sym typeface="Montserrat"/>
              </a:rPr>
              <a:t>17</a:t>
            </a:r>
            <a:endParaRPr b="0" i="0" sz="1400" u="none" cap="none" strike="noStrike">
              <a:solidFill>
                <a:srgbClr val="000000"/>
              </a:solidFill>
              <a:latin typeface="Arial"/>
              <a:ea typeface="Arial"/>
              <a:cs typeface="Arial"/>
              <a:sym typeface="Arial"/>
            </a:endParaRPr>
          </a:p>
        </p:txBody>
      </p:sp>
      <p:sp>
        <p:nvSpPr>
          <p:cNvPr id="671" name="Google Shape;671;g8822156985_0_126"/>
          <p:cNvSpPr/>
          <p:nvPr/>
        </p:nvSpPr>
        <p:spPr>
          <a:xfrm>
            <a:off x="13403519" y="4048955"/>
            <a:ext cx="9690150" cy="5991440"/>
          </a:xfrm>
          <a:custGeom>
            <a:rect b="b" l="l" r="r" t="t"/>
            <a:pathLst>
              <a:path extrusionOk="0" h="5991440" w="9690150">
                <a:moveTo>
                  <a:pt x="0" y="254000"/>
                </a:moveTo>
                <a:cubicBezTo>
                  <a:pt x="0" y="114300"/>
                  <a:pt x="114300" y="0"/>
                  <a:pt x="254000" y="0"/>
                </a:cubicBezTo>
                <a:lnTo>
                  <a:pt x="9436150" y="0"/>
                </a:lnTo>
                <a:cubicBezTo>
                  <a:pt x="9575850" y="0"/>
                  <a:pt x="9690150" y="114300"/>
                  <a:pt x="9690150" y="254000"/>
                </a:cubicBezTo>
                <a:lnTo>
                  <a:pt x="9690150" y="5737440"/>
                </a:lnTo>
                <a:cubicBezTo>
                  <a:pt x="9690150" y="5877140"/>
                  <a:pt x="9575850" y="5991440"/>
                  <a:pt x="9436150" y="5991440"/>
                </a:cubicBezTo>
                <a:lnTo>
                  <a:pt x="254000" y="5991440"/>
                </a:lnTo>
                <a:cubicBezTo>
                  <a:pt x="114300" y="5991440"/>
                  <a:pt x="0" y="5877140"/>
                  <a:pt x="0" y="5737440"/>
                </a:cubicBezTo>
                <a:close/>
              </a:path>
            </a:pathLst>
          </a:custGeom>
          <a:solidFill>
            <a:srgbClr val="FFFFFF"/>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72" name="Google Shape;672;g8822156985_0_126"/>
          <p:cNvSpPr/>
          <p:nvPr/>
        </p:nvSpPr>
        <p:spPr>
          <a:xfrm>
            <a:off x="1718343" y="4091621"/>
            <a:ext cx="9690150" cy="5991440"/>
          </a:xfrm>
          <a:custGeom>
            <a:rect b="b" l="l" r="r" t="t"/>
            <a:pathLst>
              <a:path extrusionOk="0" h="5991440" w="9690150">
                <a:moveTo>
                  <a:pt x="0" y="254000"/>
                </a:moveTo>
                <a:cubicBezTo>
                  <a:pt x="0" y="114300"/>
                  <a:pt x="114300" y="0"/>
                  <a:pt x="254000" y="0"/>
                </a:cubicBezTo>
                <a:lnTo>
                  <a:pt x="9436150" y="0"/>
                </a:lnTo>
                <a:cubicBezTo>
                  <a:pt x="9575850" y="0"/>
                  <a:pt x="9690150" y="114300"/>
                  <a:pt x="9690150" y="254000"/>
                </a:cubicBezTo>
                <a:lnTo>
                  <a:pt x="9690150" y="5737440"/>
                </a:lnTo>
                <a:cubicBezTo>
                  <a:pt x="9690150" y="5877140"/>
                  <a:pt x="9575850" y="5991440"/>
                  <a:pt x="9436150" y="5991440"/>
                </a:cubicBezTo>
                <a:lnTo>
                  <a:pt x="254000" y="5991440"/>
                </a:lnTo>
                <a:cubicBezTo>
                  <a:pt x="114300" y="5991440"/>
                  <a:pt x="0" y="5877140"/>
                  <a:pt x="0" y="5737440"/>
                </a:cubicBezTo>
                <a:close/>
              </a:path>
            </a:pathLst>
          </a:custGeom>
          <a:solidFill>
            <a:schemeClr val="lt1"/>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73" name="Google Shape;673;g8822156985_0_126"/>
          <p:cNvSpPr txBox="1"/>
          <p:nvPr/>
        </p:nvSpPr>
        <p:spPr>
          <a:xfrm>
            <a:off x="2246831" y="4223084"/>
            <a:ext cx="8407500" cy="5929500"/>
          </a:xfrm>
          <a:prstGeom prst="rect">
            <a:avLst/>
          </a:prstGeom>
          <a:noFill/>
          <a:ln>
            <a:noFill/>
          </a:ln>
        </p:spPr>
        <p:txBody>
          <a:bodyPr anchorCtr="0" anchor="t" bIns="0" lIns="0" spcFirstLastPara="1" rIns="0" wrap="square" tIns="0">
            <a:noAutofit/>
          </a:bodyPr>
          <a:lstStyle/>
          <a:p>
            <a:pPr indent="-546100" lvl="0" marL="457200" rtl="0" algn="l">
              <a:lnSpc>
                <a:spcPct val="115000"/>
              </a:lnSpc>
              <a:spcBef>
                <a:spcPts val="0"/>
              </a:spcBef>
              <a:spcAft>
                <a:spcPts val="0"/>
              </a:spcAft>
              <a:buSzPts val="5000"/>
              <a:buFont typeface="Montserrat"/>
              <a:buChar char="•"/>
            </a:pPr>
            <a:r>
              <a:rPr b="1" lang="en-US" sz="5000">
                <a:latin typeface="Montserrat"/>
                <a:ea typeface="Montserrat"/>
                <a:cs typeface="Montserrat"/>
                <a:sym typeface="Montserrat"/>
              </a:rPr>
              <a:t>EXERCISE</a:t>
            </a:r>
            <a:endParaRPr b="1" sz="5000">
              <a:latin typeface="Montserrat"/>
              <a:ea typeface="Montserrat"/>
              <a:cs typeface="Montserrat"/>
              <a:sym typeface="Montserrat"/>
            </a:endParaRPr>
          </a:p>
          <a:p>
            <a:pPr indent="-419100" lvl="1" marL="914400" rtl="0" algn="l">
              <a:lnSpc>
                <a:spcPct val="115000"/>
              </a:lnSpc>
              <a:spcBef>
                <a:spcPts val="0"/>
              </a:spcBef>
              <a:spcAft>
                <a:spcPts val="0"/>
              </a:spcAft>
              <a:buSzPts val="3000"/>
              <a:buFont typeface="Montserrat"/>
              <a:buChar char="○"/>
            </a:pPr>
            <a:r>
              <a:rPr lang="en-US" sz="3000">
                <a:latin typeface="Montserrat"/>
                <a:ea typeface="Montserrat"/>
                <a:cs typeface="Montserrat"/>
                <a:sym typeface="Montserrat"/>
              </a:rPr>
              <a:t>Using the influencers you identified in the previous exercise, create a campaign outlining the campaign goal, messaging, branded hashtag and how the influencer will execute (Instagram post and stories, LinkedIn blog post, Tweets utilizing a trending  hashtag, etc.)</a:t>
            </a:r>
            <a:endParaRPr sz="3000">
              <a:latin typeface="Montserrat"/>
              <a:ea typeface="Montserrat"/>
              <a:cs typeface="Montserrat"/>
              <a:sym typeface="Montserrat"/>
            </a:endParaRPr>
          </a:p>
        </p:txBody>
      </p:sp>
      <p:sp>
        <p:nvSpPr>
          <p:cNvPr id="674" name="Google Shape;674;g8822156985_0_126"/>
          <p:cNvSpPr txBox="1"/>
          <p:nvPr/>
        </p:nvSpPr>
        <p:spPr>
          <a:xfrm>
            <a:off x="13403525" y="4357425"/>
            <a:ext cx="9690300" cy="5929500"/>
          </a:xfrm>
          <a:prstGeom prst="rect">
            <a:avLst/>
          </a:prstGeom>
          <a:noFill/>
          <a:ln>
            <a:noFill/>
          </a:ln>
        </p:spPr>
        <p:txBody>
          <a:bodyPr anchorCtr="0" anchor="t" bIns="0" lIns="0" spcFirstLastPara="1" rIns="0" wrap="square" tIns="0">
            <a:noAutofit/>
          </a:bodyPr>
          <a:lstStyle/>
          <a:p>
            <a:pPr indent="-546100" lvl="0" marL="457200" rtl="0" algn="l">
              <a:lnSpc>
                <a:spcPct val="115000"/>
              </a:lnSpc>
              <a:spcBef>
                <a:spcPts val="0"/>
              </a:spcBef>
              <a:spcAft>
                <a:spcPts val="0"/>
              </a:spcAft>
              <a:buSzPts val="5000"/>
              <a:buFont typeface="Montserrat"/>
              <a:buChar char="•"/>
            </a:pPr>
            <a:r>
              <a:rPr b="1" lang="en-US" sz="5000">
                <a:latin typeface="Montserrat"/>
                <a:ea typeface="Montserrat"/>
                <a:cs typeface="Montserrat"/>
                <a:sym typeface="Montserrat"/>
              </a:rPr>
              <a:t>DISCUSSION</a:t>
            </a:r>
            <a:endParaRPr b="1" sz="5000">
              <a:latin typeface="Montserrat"/>
              <a:ea typeface="Montserrat"/>
              <a:cs typeface="Montserrat"/>
              <a:sym typeface="Montserrat"/>
            </a:endParaRPr>
          </a:p>
          <a:p>
            <a:pPr indent="-450850" lvl="1" marL="914400" rtl="0" algn="l">
              <a:lnSpc>
                <a:spcPct val="115000"/>
              </a:lnSpc>
              <a:spcBef>
                <a:spcPts val="0"/>
              </a:spcBef>
              <a:spcAft>
                <a:spcPts val="0"/>
              </a:spcAft>
              <a:buSzPts val="3500"/>
              <a:buFont typeface="Montserrat"/>
              <a:buChar char="○"/>
            </a:pPr>
            <a:r>
              <a:rPr lang="en-US" sz="3500">
                <a:latin typeface="Montserrat"/>
                <a:ea typeface="Montserrat"/>
                <a:cs typeface="Montserrat"/>
                <a:sym typeface="Montserrat"/>
              </a:rPr>
              <a:t>Share your favorite campaign ideas, branded hashtags</a:t>
            </a:r>
            <a:endParaRPr sz="3500">
              <a:latin typeface="Montserrat"/>
              <a:ea typeface="Montserrat"/>
              <a:cs typeface="Montserrat"/>
              <a:sym typeface="Montserrat"/>
            </a:endParaRPr>
          </a:p>
          <a:p>
            <a:pPr indent="-450850" lvl="1" marL="914400" rtl="0" algn="l">
              <a:lnSpc>
                <a:spcPct val="115000"/>
              </a:lnSpc>
              <a:spcBef>
                <a:spcPts val="0"/>
              </a:spcBef>
              <a:spcAft>
                <a:spcPts val="0"/>
              </a:spcAft>
              <a:buSzPts val="3500"/>
              <a:buFont typeface="Montserrat"/>
              <a:buChar char="○"/>
            </a:pPr>
            <a:r>
              <a:rPr lang="en-US" sz="3500">
                <a:latin typeface="Montserrat"/>
                <a:ea typeface="Montserrat"/>
                <a:cs typeface="Montserrat"/>
                <a:sym typeface="Montserrat"/>
              </a:rPr>
              <a:t>What were some of the challenges in creating your campaign?</a:t>
            </a:r>
            <a:endParaRPr sz="3500">
              <a:latin typeface="Montserrat"/>
              <a:ea typeface="Montserrat"/>
              <a:cs typeface="Montserrat"/>
              <a:sym typeface="Montserrat"/>
            </a:endParaRPr>
          </a:p>
          <a:p>
            <a:pPr indent="-450850" lvl="1" marL="914400" rtl="0" algn="l">
              <a:lnSpc>
                <a:spcPct val="115000"/>
              </a:lnSpc>
              <a:spcBef>
                <a:spcPts val="0"/>
              </a:spcBef>
              <a:spcAft>
                <a:spcPts val="0"/>
              </a:spcAft>
              <a:buSzPts val="3500"/>
              <a:buFont typeface="Montserrat"/>
              <a:buChar char="○"/>
            </a:pPr>
            <a:r>
              <a:rPr lang="en-US" sz="3500">
                <a:latin typeface="Montserrat"/>
                <a:ea typeface="Montserrat"/>
                <a:cs typeface="Montserrat"/>
                <a:sym typeface="Montserrat"/>
              </a:rPr>
              <a:t>Does this give you a better understanding of who influencers are and how to work with them?</a:t>
            </a:r>
            <a:endParaRPr sz="3500">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3500"/>
          </a:p>
          <a:p>
            <a:pPr indent="-368300" lvl="2" marL="1600200" marR="0" rtl="0" algn="just">
              <a:lnSpc>
                <a:spcPct val="100000"/>
              </a:lnSpc>
              <a:spcBef>
                <a:spcPts val="0"/>
              </a:spcBef>
              <a:spcAft>
                <a:spcPts val="0"/>
              </a:spcAft>
              <a:buClr>
                <a:schemeClr val="dk1"/>
              </a:buClr>
              <a:buSzPts val="5000"/>
              <a:buFont typeface="Courier New"/>
              <a:buNone/>
            </a:pPr>
            <a:r>
              <a:t/>
            </a:r>
            <a:endParaRPr b="0" i="0" sz="5000" u="none" cap="none" strike="noStrike">
              <a:solidFill>
                <a:schemeClr val="dk1"/>
              </a:solidFill>
              <a:latin typeface="Lato"/>
              <a:ea typeface="Lato"/>
              <a:cs typeface="Lato"/>
              <a:sym typeface="Lato"/>
            </a:endParaRPr>
          </a:p>
        </p:txBody>
      </p:sp>
      <p:sp>
        <p:nvSpPr>
          <p:cNvPr id="675" name="Google Shape;675;g8822156985_0_126"/>
          <p:cNvSpPr txBox="1"/>
          <p:nvPr/>
        </p:nvSpPr>
        <p:spPr>
          <a:xfrm>
            <a:off x="7964671" y="12225192"/>
            <a:ext cx="84546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E2128"/>
                </a:solidFill>
                <a:latin typeface="Montserrat"/>
                <a:ea typeface="Montserrat"/>
                <a:cs typeface="Montserrat"/>
                <a:sym typeface="Montserrat"/>
              </a:rPr>
              <a:t>Source </a:t>
            </a:r>
            <a:r>
              <a:rPr b="1" lang="en-US" sz="3000">
                <a:latin typeface="Montserrat"/>
                <a:ea typeface="Montserrat"/>
                <a:cs typeface="Montserrat"/>
                <a:sym typeface="Montserrat"/>
              </a:rPr>
              <a:t>Hubspot + SproutSocial</a:t>
            </a:r>
            <a:endParaRPr b="1" sz="3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rgbClr val="1E2128"/>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657"/>
                                        </p:tgtEl>
                                        <p:attrNameLst>
                                          <p:attrName>style.visibility</p:attrName>
                                        </p:attrNameLst>
                                      </p:cBhvr>
                                      <p:to>
                                        <p:strVal val="visible"/>
                                      </p:to>
                                    </p:set>
                                    <p:animEffect filter="fade" transition="in">
                                      <p:cBhvr>
                                        <p:cTn dur="1000"/>
                                        <p:tgtEl>
                                          <p:spTgt spid="657"/>
                                        </p:tgtEl>
                                      </p:cBhvr>
                                    </p:animEffect>
                                  </p:childTnLst>
                                </p:cTn>
                              </p:par>
                              <p:par>
                                <p:cTn fill="hold" nodeType="withEffect" presetClass="emph" presetID="8" presetSubtype="0">
                                  <p:stCondLst>
                                    <p:cond delay="0"/>
                                  </p:stCondLst>
                                  <p:childTnLst>
                                    <p:animRot by="-21600000">
                                      <p:cBhvr>
                                        <p:cTn dur="5000" fill="hold"/>
                                        <p:tgtEl>
                                          <p:spTgt spid="657"/>
                                        </p:tgtEl>
                                        <p:attrNameLst>
                                          <p:attrName>r</p:attrName>
                                        </p:attrNameLst>
                                      </p:cBhvr>
                                    </p:animRot>
                                  </p:childTnLst>
                                </p:cTn>
                              </p:par>
                              <p:par>
                                <p:cTn fill="hold" nodeType="withEffect" presetClass="entr" presetID="10" presetSubtype="0">
                                  <p:stCondLst>
                                    <p:cond delay="250"/>
                                  </p:stCondLst>
                                  <p:childTnLst>
                                    <p:set>
                                      <p:cBhvr>
                                        <p:cTn dur="1" fill="hold">
                                          <p:stCondLst>
                                            <p:cond delay="0"/>
                                          </p:stCondLst>
                                        </p:cTn>
                                        <p:tgtEl>
                                          <p:spTgt spid="654"/>
                                        </p:tgtEl>
                                        <p:attrNameLst>
                                          <p:attrName>style.visibility</p:attrName>
                                        </p:attrNameLst>
                                      </p:cBhvr>
                                      <p:to>
                                        <p:strVal val="visible"/>
                                      </p:to>
                                    </p:set>
                                    <p:animEffect filter="fade" transition="in">
                                      <p:cBhvr>
                                        <p:cTn dur="1000"/>
                                        <p:tgtEl>
                                          <p:spTgt spid="654"/>
                                        </p:tgtEl>
                                      </p:cBhvr>
                                    </p:animEffect>
                                  </p:childTnLst>
                                </p:cTn>
                              </p:par>
                              <p:par>
                                <p:cTn fill="hold" nodeType="withEffect" presetClass="emph" presetID="8" presetSubtype="0">
                                  <p:stCondLst>
                                    <p:cond delay="0"/>
                                  </p:stCondLst>
                                  <p:childTnLst>
                                    <p:animRot by="-21600000">
                                      <p:cBhvr>
                                        <p:cTn dur="5000" fill="hold"/>
                                        <p:tgtEl>
                                          <p:spTgt spid="654"/>
                                        </p:tgtEl>
                                        <p:attrNameLst>
                                          <p:attrName>r</p:attrName>
                                        </p:attrNameLst>
                                      </p:cBhvr>
                                    </p:animRot>
                                  </p:childTnLst>
                                </p:cTn>
                              </p:par>
                              <p:par>
                                <p:cTn fill="hold" nodeType="withEffect" presetClass="entr" presetID="10" presetSubtype="0">
                                  <p:stCondLst>
                                    <p:cond delay="250"/>
                                  </p:stCondLst>
                                  <p:childTnLst>
                                    <p:set>
                                      <p:cBhvr>
                                        <p:cTn dur="1" fill="hold">
                                          <p:stCondLst>
                                            <p:cond delay="0"/>
                                          </p:stCondLst>
                                        </p:cTn>
                                        <p:tgtEl>
                                          <p:spTgt spid="660"/>
                                        </p:tgtEl>
                                        <p:attrNameLst>
                                          <p:attrName>style.visibility</p:attrName>
                                        </p:attrNameLst>
                                      </p:cBhvr>
                                      <p:to>
                                        <p:strVal val="visible"/>
                                      </p:to>
                                    </p:set>
                                    <p:animEffect filter="fade" transition="in">
                                      <p:cBhvr>
                                        <p:cTn dur="1000"/>
                                        <p:tgtEl>
                                          <p:spTgt spid="660"/>
                                        </p:tgtEl>
                                      </p:cBhvr>
                                    </p:animEffect>
                                  </p:childTnLst>
                                </p:cTn>
                              </p:par>
                              <p:par>
                                <p:cTn fill="hold" nodeType="withEffect" presetClass="emph" presetID="8" presetSubtype="0">
                                  <p:stCondLst>
                                    <p:cond delay="0"/>
                                  </p:stCondLst>
                                  <p:childTnLst>
                                    <p:animRot by="-21600000">
                                      <p:cBhvr>
                                        <p:cTn dur="5000" fill="hold"/>
                                        <p:tgtEl>
                                          <p:spTgt spid="660"/>
                                        </p:tgtEl>
                                        <p:attrNameLst>
                                          <p:attrName>r</p:attrName>
                                        </p:attrNameLst>
                                      </p:cBhvr>
                                    </p:animRot>
                                  </p:childTnLst>
                                </p:cTn>
                              </p:par>
                              <p:par>
                                <p:cTn fill="hold" nodeType="withEffect" presetClass="entr" presetID="10" presetSubtype="0">
                                  <p:stCondLst>
                                    <p:cond delay="1500"/>
                                  </p:stCondLst>
                                  <p:childTnLst>
                                    <p:set>
                                      <p:cBhvr>
                                        <p:cTn dur="1" fill="hold">
                                          <p:stCondLst>
                                            <p:cond delay="0"/>
                                          </p:stCondLst>
                                        </p:cTn>
                                        <p:tgtEl>
                                          <p:spTgt spid="669"/>
                                        </p:tgtEl>
                                        <p:attrNameLst>
                                          <p:attrName>style.visibility</p:attrName>
                                        </p:attrNameLst>
                                      </p:cBhvr>
                                      <p:to>
                                        <p:strVal val="visible"/>
                                      </p:to>
                                    </p:set>
                                    <p:animEffect filter="fade" transition="in">
                                      <p:cBhvr>
                                        <p:cTn dur="750"/>
                                        <p:tgtEl>
                                          <p:spTgt spid="669"/>
                                        </p:tgtEl>
                                      </p:cBhvr>
                                    </p:animEffect>
                                  </p:childTnLst>
                                </p:cTn>
                              </p:par>
                            </p:childTnLst>
                          </p:cTn>
                        </p:par>
                        <p:par>
                          <p:cTn fill="hold">
                            <p:stCondLst>
                              <p:cond delay="5000"/>
                            </p:stCondLst>
                            <p:childTnLst>
                              <p:par>
                                <p:cTn fill="hold" nodeType="afterEffect" presetClass="entr" presetID="10" presetSubtype="0">
                                  <p:stCondLst>
                                    <p:cond delay="1500"/>
                                  </p:stCondLst>
                                  <p:childTnLst>
                                    <p:set>
                                      <p:cBhvr>
                                        <p:cTn dur="1" fill="hold">
                                          <p:stCondLst>
                                            <p:cond delay="0"/>
                                          </p:stCondLst>
                                        </p:cTn>
                                        <p:tgtEl>
                                          <p:spTgt spid="670"/>
                                        </p:tgtEl>
                                        <p:attrNameLst>
                                          <p:attrName>style.visibility</p:attrName>
                                        </p:attrNameLst>
                                      </p:cBhvr>
                                      <p:to>
                                        <p:strVal val="visible"/>
                                      </p:to>
                                    </p:set>
                                    <p:animEffect filter="fade" transition="in">
                                      <p:cBhvr>
                                        <p:cTn dur="750"/>
                                        <p:tgtEl>
                                          <p:spTgt spid="670"/>
                                        </p:tgtEl>
                                      </p:cBhvr>
                                    </p:animEffect>
                                  </p:childTnLst>
                                </p:cTn>
                              </p:par>
                            </p:childTnLst>
                          </p:cTn>
                        </p:par>
                        <p:par>
                          <p:cTn fill="hold">
                            <p:stCondLst>
                              <p:cond delay="5750"/>
                            </p:stCondLst>
                            <p:childTnLst>
                              <p:par>
                                <p:cTn fill="hold" nodeType="afterEffect" presetClass="entr" presetID="10" presetSubtype="0">
                                  <p:stCondLst>
                                    <p:cond delay="0"/>
                                  </p:stCondLst>
                                  <p:childTnLst>
                                    <p:set>
                                      <p:cBhvr>
                                        <p:cTn dur="1" fill="hold">
                                          <p:stCondLst>
                                            <p:cond delay="0"/>
                                          </p:stCondLst>
                                        </p:cTn>
                                        <p:tgtEl>
                                          <p:spTgt spid="652"/>
                                        </p:tgtEl>
                                        <p:attrNameLst>
                                          <p:attrName>style.visibility</p:attrName>
                                        </p:attrNameLst>
                                      </p:cBhvr>
                                      <p:to>
                                        <p:strVal val="visible"/>
                                      </p:to>
                                    </p:set>
                                    <p:animEffect filter="fade" transition="in">
                                      <p:cBhvr>
                                        <p:cTn dur="750"/>
                                        <p:tgtEl>
                                          <p:spTgt spid="652"/>
                                        </p:tgtEl>
                                      </p:cBhvr>
                                    </p:animEffect>
                                  </p:childTnLst>
                                </p:cTn>
                              </p:par>
                              <p:par>
                                <p:cTn fill="hold" nodeType="withEffect" presetClass="entr" presetID="10" presetSubtype="0">
                                  <p:stCondLst>
                                    <p:cond delay="0"/>
                                  </p:stCondLst>
                                  <p:childTnLst>
                                    <p:set>
                                      <p:cBhvr>
                                        <p:cTn dur="1" fill="hold">
                                          <p:stCondLst>
                                            <p:cond delay="0"/>
                                          </p:stCondLst>
                                        </p:cTn>
                                        <p:tgtEl>
                                          <p:spTgt spid="653"/>
                                        </p:tgtEl>
                                        <p:attrNameLst>
                                          <p:attrName>style.visibility</p:attrName>
                                        </p:attrNameLst>
                                      </p:cBhvr>
                                      <p:to>
                                        <p:strVal val="visible"/>
                                      </p:to>
                                    </p:set>
                                    <p:animEffect filter="fade" transition="in">
                                      <p:cBhvr>
                                        <p:cTn dur="750"/>
                                        <p:tgtEl>
                                          <p:spTgt spid="653"/>
                                        </p:tgtEl>
                                      </p:cBhvr>
                                    </p:animEffect>
                                  </p:childTnLst>
                                </p:cTn>
                              </p:par>
                              <p:par>
                                <p:cTn fill="hold" nodeType="withEffect" presetClass="entr" presetID="1" presetSubtype="0">
                                  <p:stCondLst>
                                    <p:cond delay="0"/>
                                  </p:stCondLst>
                                  <p:childTnLst>
                                    <p:set>
                                      <p:cBhvr>
                                        <p:cTn dur="1" fill="hold">
                                          <p:stCondLst>
                                            <p:cond delay="0"/>
                                          </p:stCondLst>
                                        </p:cTn>
                                        <p:tgtEl>
                                          <p:spTgt spid="651"/>
                                        </p:tgtEl>
                                        <p:attrNameLst>
                                          <p:attrName>style.visibility</p:attrName>
                                        </p:attrNameLst>
                                      </p:cBhvr>
                                      <p:to>
                                        <p:strVal val="visible"/>
                                      </p:to>
                                    </p:set>
                                  </p:childTnLst>
                                </p:cTn>
                              </p:par>
                              <p:par>
                                <p:cTn fill="hold" nodeType="withEffect" presetClass="entr" presetID="10" presetSubtype="0">
                                  <p:stCondLst>
                                    <p:cond delay="200"/>
                                  </p:stCondLst>
                                  <p:childTnLst>
                                    <p:set>
                                      <p:cBhvr>
                                        <p:cTn dur="1" fill="hold">
                                          <p:stCondLst>
                                            <p:cond delay="0"/>
                                          </p:stCondLst>
                                        </p:cTn>
                                        <p:tgtEl>
                                          <p:spTgt spid="673"/>
                                        </p:tgtEl>
                                        <p:attrNameLst>
                                          <p:attrName>style.visibility</p:attrName>
                                        </p:attrNameLst>
                                      </p:cBhvr>
                                      <p:to>
                                        <p:strVal val="visible"/>
                                      </p:to>
                                    </p:set>
                                    <p:animEffect filter="fade" transition="in">
                                      <p:cBhvr>
                                        <p:cTn dur="750"/>
                                        <p:tgtEl>
                                          <p:spTgt spid="673"/>
                                        </p:tgtEl>
                                      </p:cBhvr>
                                    </p:animEffect>
                                  </p:childTnLst>
                                </p:cTn>
                              </p:par>
                            </p:childTnLst>
                          </p:cTn>
                        </p:par>
                        <p:par>
                          <p:cTn fill="hold">
                            <p:stCondLst>
                              <p:cond delay="6500"/>
                            </p:stCondLst>
                            <p:childTnLst>
                              <p:par>
                                <p:cTn fill="hold" nodeType="afterEffect" presetClass="entr" presetID="10" presetSubtype="0">
                                  <p:stCondLst>
                                    <p:cond delay="200"/>
                                  </p:stCondLst>
                                  <p:childTnLst>
                                    <p:set>
                                      <p:cBhvr>
                                        <p:cTn dur="1" fill="hold">
                                          <p:stCondLst>
                                            <p:cond delay="0"/>
                                          </p:stCondLst>
                                        </p:cTn>
                                        <p:tgtEl>
                                          <p:spTgt spid="674"/>
                                        </p:tgtEl>
                                        <p:attrNameLst>
                                          <p:attrName>style.visibility</p:attrName>
                                        </p:attrNameLst>
                                      </p:cBhvr>
                                      <p:to>
                                        <p:strVal val="visible"/>
                                      </p:to>
                                    </p:set>
                                    <p:animEffect filter="fade" transition="in">
                                      <p:cBhvr>
                                        <p:cTn dur="750"/>
                                        <p:tgtEl>
                                          <p:spTgt spid="674"/>
                                        </p:tgtEl>
                                      </p:cBhvr>
                                    </p:animEffect>
                                  </p:childTnLst>
                                </p:cTn>
                              </p:par>
                            </p:childTnLst>
                          </p:cTn>
                        </p:par>
                        <p:par>
                          <p:cTn fill="hold">
                            <p:stCondLst>
                              <p:cond delay="7250"/>
                            </p:stCondLst>
                            <p:childTnLst>
                              <p:par>
                                <p:cTn fill="hold" nodeType="afterEffect" presetClass="entr" presetID="10" presetSubtype="0">
                                  <p:stCondLst>
                                    <p:cond delay="100"/>
                                  </p:stCondLst>
                                  <p:childTnLst>
                                    <p:set>
                                      <p:cBhvr>
                                        <p:cTn dur="1" fill="hold">
                                          <p:stCondLst>
                                            <p:cond delay="0"/>
                                          </p:stCondLst>
                                        </p:cTn>
                                        <p:tgtEl>
                                          <p:spTgt spid="672"/>
                                        </p:tgtEl>
                                        <p:attrNameLst>
                                          <p:attrName>style.visibility</p:attrName>
                                        </p:attrNameLst>
                                      </p:cBhvr>
                                      <p:to>
                                        <p:strVal val="visible"/>
                                      </p:to>
                                    </p:set>
                                    <p:animEffect filter="fade" transition="in">
                                      <p:cBhvr>
                                        <p:cTn dur="750"/>
                                        <p:tgtEl>
                                          <p:spTgt spid="672"/>
                                        </p:tgtEl>
                                      </p:cBhvr>
                                    </p:animEffect>
                                  </p:childTnLst>
                                </p:cTn>
                              </p:par>
                            </p:childTnLst>
                          </p:cTn>
                        </p:par>
                        <p:par>
                          <p:cTn fill="hold">
                            <p:stCondLst>
                              <p:cond delay="8000"/>
                            </p:stCondLst>
                            <p:childTnLst>
                              <p:par>
                                <p:cTn fill="hold" nodeType="afterEffect" presetClass="entr" presetID="10" presetSubtype="0">
                                  <p:stCondLst>
                                    <p:cond delay="100"/>
                                  </p:stCondLst>
                                  <p:childTnLst>
                                    <p:set>
                                      <p:cBhvr>
                                        <p:cTn dur="1" fill="hold">
                                          <p:stCondLst>
                                            <p:cond delay="0"/>
                                          </p:stCondLst>
                                        </p:cTn>
                                        <p:tgtEl>
                                          <p:spTgt spid="671"/>
                                        </p:tgtEl>
                                        <p:attrNameLst>
                                          <p:attrName>style.visibility</p:attrName>
                                        </p:attrNameLst>
                                      </p:cBhvr>
                                      <p:to>
                                        <p:strVal val="visible"/>
                                      </p:to>
                                    </p:set>
                                    <p:animEffect filter="fade" transition="in">
                                      <p:cBhvr>
                                        <p:cTn dur="750"/>
                                        <p:tgtEl>
                                          <p:spTgt spid="6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0" name="Shape 680"/>
        <p:cNvGrpSpPr/>
        <p:nvPr/>
      </p:nvGrpSpPr>
      <p:grpSpPr>
        <a:xfrm>
          <a:off x="0" y="0"/>
          <a:ext cx="0" cy="0"/>
          <a:chOff x="0" y="0"/>
          <a:chExt cx="0" cy="0"/>
        </a:xfrm>
      </p:grpSpPr>
      <p:sp>
        <p:nvSpPr>
          <p:cNvPr id="681" name="Google Shape;681;g8822156985_0_154"/>
          <p:cNvSpPr txBox="1"/>
          <p:nvPr/>
        </p:nvSpPr>
        <p:spPr>
          <a:xfrm>
            <a:off x="4991850" y="0"/>
            <a:ext cx="14400300" cy="300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8000">
                <a:latin typeface="Montserrat"/>
                <a:ea typeface="Montserrat"/>
                <a:cs typeface="Montserrat"/>
                <a:sym typeface="Montserrat"/>
              </a:rPr>
              <a:t> Analytics and ROI</a:t>
            </a:r>
            <a:endParaRPr sz="8000">
              <a:latin typeface="Montserrat"/>
              <a:ea typeface="Montserrat"/>
              <a:cs typeface="Montserrat"/>
              <a:sym typeface="Montserrat"/>
            </a:endParaRPr>
          </a:p>
        </p:txBody>
      </p:sp>
      <p:sp>
        <p:nvSpPr>
          <p:cNvPr id="682" name="Google Shape;682;g8822156985_0_154"/>
          <p:cNvSpPr/>
          <p:nvPr/>
        </p:nvSpPr>
        <p:spPr>
          <a:xfrm>
            <a:off x="474300" y="2682550"/>
            <a:ext cx="14060400" cy="74418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8822156985_0_154"/>
          <p:cNvSpPr/>
          <p:nvPr/>
        </p:nvSpPr>
        <p:spPr>
          <a:xfrm>
            <a:off x="10198350" y="8730350"/>
            <a:ext cx="14060400" cy="4820700"/>
          </a:xfrm>
          <a:prstGeom prst="rect">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g8822156985_0_154"/>
          <p:cNvSpPr/>
          <p:nvPr/>
        </p:nvSpPr>
        <p:spPr>
          <a:xfrm>
            <a:off x="11432209" y="10742681"/>
            <a:ext cx="6413093" cy="6413093"/>
          </a:xfrm>
          <a:custGeom>
            <a:rect b="b" l="l" r="r" t="t"/>
            <a:pathLst>
              <a:path extrusionOk="0" h="6413093" w="6413093">
                <a:moveTo>
                  <a:pt x="0" y="3206546"/>
                </a:moveTo>
                <a:cubicBezTo>
                  <a:pt x="0" y="1435620"/>
                  <a:pt x="1435620" y="0"/>
                  <a:pt x="3206546" y="0"/>
                </a:cubicBezTo>
                <a:cubicBezTo>
                  <a:pt x="4977472" y="0"/>
                  <a:pt x="6413093" y="1435620"/>
                  <a:pt x="6413093" y="3206546"/>
                </a:cubicBezTo>
                <a:cubicBezTo>
                  <a:pt x="6413093" y="4977472"/>
                  <a:pt x="4977472" y="6413093"/>
                  <a:pt x="3206546" y="6413093"/>
                </a:cubicBezTo>
                <a:cubicBezTo>
                  <a:pt x="1435620" y="6413093"/>
                  <a:pt x="0" y="4977472"/>
                  <a:pt x="0" y="320654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85" name="Google Shape;685;g8822156985_0_154"/>
          <p:cNvSpPr/>
          <p:nvPr/>
        </p:nvSpPr>
        <p:spPr>
          <a:xfrm>
            <a:off x="-1242427" y="608078"/>
            <a:ext cx="7072020" cy="7072020"/>
          </a:xfrm>
          <a:custGeom>
            <a:rect b="b" l="l" r="r" t="t"/>
            <a:pathLst>
              <a:path extrusionOk="0" h="7072020" w="7072020">
                <a:moveTo>
                  <a:pt x="0" y="3536010"/>
                </a:moveTo>
                <a:cubicBezTo>
                  <a:pt x="0" y="1583131"/>
                  <a:pt x="1583118" y="0"/>
                  <a:pt x="3536010" y="0"/>
                </a:cubicBezTo>
                <a:cubicBezTo>
                  <a:pt x="5488889" y="0"/>
                  <a:pt x="7072020" y="1583131"/>
                  <a:pt x="7072020" y="3536010"/>
                </a:cubicBezTo>
                <a:cubicBezTo>
                  <a:pt x="7072020" y="5488889"/>
                  <a:pt x="5488889" y="7072020"/>
                  <a:pt x="3536010" y="7072020"/>
                </a:cubicBezTo>
                <a:cubicBezTo>
                  <a:pt x="1583118" y="7072020"/>
                  <a:pt x="0" y="5488889"/>
                  <a:pt x="0" y="353601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86" name="Google Shape;686;g8822156985_0_154"/>
          <p:cNvSpPr/>
          <p:nvPr/>
        </p:nvSpPr>
        <p:spPr>
          <a:xfrm>
            <a:off x="18597280" y="4797501"/>
            <a:ext cx="3358997" cy="3358997"/>
          </a:xfrm>
          <a:custGeom>
            <a:rect b="b" l="l" r="r" t="t"/>
            <a:pathLst>
              <a:path extrusionOk="0" h="3358997" w="3358997">
                <a:moveTo>
                  <a:pt x="0" y="1679498"/>
                </a:moveTo>
                <a:cubicBezTo>
                  <a:pt x="0" y="751941"/>
                  <a:pt x="751941" y="0"/>
                  <a:pt x="1679498" y="0"/>
                </a:cubicBezTo>
                <a:cubicBezTo>
                  <a:pt x="2607055" y="0"/>
                  <a:pt x="3358997" y="751941"/>
                  <a:pt x="3358997" y="1679498"/>
                </a:cubicBezTo>
                <a:cubicBezTo>
                  <a:pt x="3358997" y="2607056"/>
                  <a:pt x="2607055" y="3358997"/>
                  <a:pt x="1679498" y="3358997"/>
                </a:cubicBezTo>
                <a:cubicBezTo>
                  <a:pt x="751941" y="3358997"/>
                  <a:pt x="0" y="2607056"/>
                  <a:pt x="0" y="16794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87" name="Google Shape;687;g8822156985_0_154"/>
          <p:cNvSpPr/>
          <p:nvPr/>
        </p:nvSpPr>
        <p:spPr>
          <a:xfrm>
            <a:off x="20661469" y="1786688"/>
            <a:ext cx="5565597" cy="5565648"/>
          </a:xfrm>
          <a:custGeom>
            <a:rect b="b" l="l" r="r" t="t"/>
            <a:pathLst>
              <a:path extrusionOk="0" h="5565648" w="5565597">
                <a:moveTo>
                  <a:pt x="0" y="2782824"/>
                </a:moveTo>
                <a:cubicBezTo>
                  <a:pt x="0" y="1245882"/>
                  <a:pt x="1245882" y="0"/>
                  <a:pt x="2782811" y="0"/>
                </a:cubicBezTo>
                <a:cubicBezTo>
                  <a:pt x="4319790" y="0"/>
                  <a:pt x="5565597" y="1245882"/>
                  <a:pt x="5565597" y="2782824"/>
                </a:cubicBezTo>
                <a:cubicBezTo>
                  <a:pt x="5565597" y="4319765"/>
                  <a:pt x="4319790" y="5565648"/>
                  <a:pt x="2782811" y="5565648"/>
                </a:cubicBezTo>
                <a:cubicBezTo>
                  <a:pt x="1245882" y="5565648"/>
                  <a:pt x="0" y="4319765"/>
                  <a:pt x="0" y="2782824"/>
                </a:cubicBezTo>
                <a:close/>
              </a:path>
            </a:pathLst>
          </a:custGeom>
          <a:solidFill>
            <a:srgbClr val="FFFFFF"/>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88" name="Google Shape;688;g8822156985_0_154"/>
          <p:cNvSpPr txBox="1"/>
          <p:nvPr/>
        </p:nvSpPr>
        <p:spPr>
          <a:xfrm>
            <a:off x="14973771" y="12857017"/>
            <a:ext cx="84546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E2128"/>
                </a:solidFill>
                <a:latin typeface="Montserrat"/>
                <a:ea typeface="Montserrat"/>
                <a:cs typeface="Montserrat"/>
                <a:sym typeface="Montserrat"/>
              </a:rPr>
              <a:t>Source </a:t>
            </a:r>
            <a:r>
              <a:rPr b="1" lang="en-US" sz="3000">
                <a:latin typeface="Montserrat"/>
                <a:ea typeface="Montserrat"/>
                <a:cs typeface="Montserrat"/>
                <a:sym typeface="Montserrat"/>
              </a:rPr>
              <a:t>Hubspot + SproutSocial</a:t>
            </a:r>
            <a:endParaRPr b="1" sz="3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rgbClr val="1E2128"/>
              </a:solidFill>
              <a:latin typeface="Montserrat"/>
              <a:ea typeface="Montserrat"/>
              <a:cs typeface="Montserrat"/>
              <a:sym typeface="Montserrat"/>
            </a:endParaRPr>
          </a:p>
        </p:txBody>
      </p:sp>
      <p:pic>
        <p:nvPicPr>
          <p:cNvPr id="689" name="Google Shape;689;g8822156985_0_154"/>
          <p:cNvPicPr preferRelativeResize="0"/>
          <p:nvPr/>
        </p:nvPicPr>
        <p:blipFill>
          <a:blip r:embed="rId3">
            <a:alphaModFix/>
          </a:blip>
          <a:stretch>
            <a:fillRect/>
          </a:stretch>
        </p:blipFill>
        <p:spPr>
          <a:xfrm>
            <a:off x="474300" y="2859900"/>
            <a:ext cx="13858326" cy="7072025"/>
          </a:xfrm>
          <a:prstGeom prst="rect">
            <a:avLst/>
          </a:prstGeom>
          <a:noFill/>
          <a:ln>
            <a:noFill/>
          </a:ln>
        </p:spPr>
      </p:pic>
      <p:sp>
        <p:nvSpPr>
          <p:cNvPr id="690" name="Google Shape;690;g8822156985_0_154"/>
          <p:cNvSpPr/>
          <p:nvPr/>
        </p:nvSpPr>
        <p:spPr>
          <a:xfrm>
            <a:off x="10650800" y="9071750"/>
            <a:ext cx="13344600" cy="4179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g8822156985_0_154"/>
          <p:cNvSpPr txBox="1"/>
          <p:nvPr/>
        </p:nvSpPr>
        <p:spPr>
          <a:xfrm>
            <a:off x="13994650" y="9071750"/>
            <a:ext cx="9783900" cy="4210200"/>
          </a:xfrm>
          <a:prstGeom prst="rect">
            <a:avLst/>
          </a:prstGeom>
          <a:noFill/>
          <a:ln>
            <a:noFill/>
          </a:ln>
        </p:spPr>
        <p:txBody>
          <a:bodyPr anchorCtr="0" anchor="t" bIns="0" lIns="0" spcFirstLastPara="1" rIns="0" wrap="square" tIns="0">
            <a:noAutofit/>
          </a:bodyPr>
          <a:lstStyle/>
          <a:p>
            <a:pPr indent="-546100" lvl="1" marL="914400" rtl="0" algn="l">
              <a:lnSpc>
                <a:spcPct val="115000"/>
              </a:lnSpc>
              <a:spcBef>
                <a:spcPts val="0"/>
              </a:spcBef>
              <a:spcAft>
                <a:spcPts val="0"/>
              </a:spcAft>
              <a:buSzPts val="5000"/>
              <a:buFont typeface="Montserrat"/>
              <a:buChar char="○"/>
            </a:pPr>
            <a:r>
              <a:rPr lang="en-US" sz="5000">
                <a:latin typeface="Montserrat"/>
                <a:ea typeface="Montserrat"/>
                <a:cs typeface="Montserrat"/>
                <a:sym typeface="Montserrat"/>
              </a:rPr>
              <a:t>Engagement</a:t>
            </a:r>
            <a:endParaRPr sz="5000">
              <a:latin typeface="Montserrat"/>
              <a:ea typeface="Montserrat"/>
              <a:cs typeface="Montserrat"/>
              <a:sym typeface="Montserrat"/>
            </a:endParaRPr>
          </a:p>
          <a:p>
            <a:pPr indent="-546100" lvl="1" marL="914400" rtl="0" algn="l">
              <a:lnSpc>
                <a:spcPct val="115000"/>
              </a:lnSpc>
              <a:spcBef>
                <a:spcPts val="0"/>
              </a:spcBef>
              <a:spcAft>
                <a:spcPts val="0"/>
              </a:spcAft>
              <a:buSzPts val="5000"/>
              <a:buFont typeface="Montserrat"/>
              <a:buChar char="○"/>
            </a:pPr>
            <a:r>
              <a:rPr lang="en-US" sz="5000">
                <a:latin typeface="Montserrat"/>
                <a:ea typeface="Montserrat"/>
                <a:cs typeface="Montserrat"/>
                <a:sym typeface="Montserrat"/>
              </a:rPr>
              <a:t>Impressions</a:t>
            </a:r>
            <a:endParaRPr sz="5000">
              <a:latin typeface="Montserrat"/>
              <a:ea typeface="Montserrat"/>
              <a:cs typeface="Montserrat"/>
              <a:sym typeface="Montserrat"/>
            </a:endParaRPr>
          </a:p>
          <a:p>
            <a:pPr indent="-546100" lvl="1" marL="914400" rtl="0" algn="l">
              <a:lnSpc>
                <a:spcPct val="115000"/>
              </a:lnSpc>
              <a:spcBef>
                <a:spcPts val="0"/>
              </a:spcBef>
              <a:spcAft>
                <a:spcPts val="0"/>
              </a:spcAft>
              <a:buSzPts val="5000"/>
              <a:buFont typeface="Montserrat"/>
              <a:buChar char="○"/>
            </a:pPr>
            <a:r>
              <a:rPr lang="en-US" sz="5000">
                <a:latin typeface="Montserrat"/>
                <a:ea typeface="Montserrat"/>
                <a:cs typeface="Montserrat"/>
                <a:sym typeface="Montserrat"/>
              </a:rPr>
              <a:t>Reach</a:t>
            </a:r>
            <a:endParaRPr sz="5000">
              <a:latin typeface="Montserrat"/>
              <a:ea typeface="Montserrat"/>
              <a:cs typeface="Montserrat"/>
              <a:sym typeface="Montserrat"/>
            </a:endParaRPr>
          </a:p>
          <a:p>
            <a:pPr indent="-546100" lvl="1" marL="914400" rtl="0" algn="l">
              <a:lnSpc>
                <a:spcPct val="115000"/>
              </a:lnSpc>
              <a:spcBef>
                <a:spcPts val="0"/>
              </a:spcBef>
              <a:spcAft>
                <a:spcPts val="0"/>
              </a:spcAft>
              <a:buSzPts val="5000"/>
              <a:buFont typeface="Montserrat"/>
              <a:buChar char="○"/>
            </a:pPr>
            <a:r>
              <a:rPr lang="en-US" sz="5000">
                <a:latin typeface="Montserrat"/>
                <a:ea typeface="Montserrat"/>
                <a:cs typeface="Montserrat"/>
                <a:sym typeface="Montserrat"/>
              </a:rPr>
              <a:t>Results/Resonance</a:t>
            </a:r>
            <a:endParaRPr sz="5000">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3500"/>
          </a:p>
          <a:p>
            <a:pPr indent="-368300" lvl="2" marL="1600200" marR="0" rtl="0" algn="just">
              <a:lnSpc>
                <a:spcPct val="100000"/>
              </a:lnSpc>
              <a:spcBef>
                <a:spcPts val="0"/>
              </a:spcBef>
              <a:spcAft>
                <a:spcPts val="0"/>
              </a:spcAft>
              <a:buClr>
                <a:schemeClr val="dk1"/>
              </a:buClr>
              <a:buSzPts val="5000"/>
              <a:buFont typeface="Courier New"/>
              <a:buNone/>
            </a:pPr>
            <a:r>
              <a:t/>
            </a:r>
            <a:endParaRPr b="0" i="0" sz="5000" u="none" cap="none" strike="noStrike">
              <a:solidFill>
                <a:schemeClr val="dk1"/>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5" name="Shape 695"/>
        <p:cNvGrpSpPr/>
        <p:nvPr/>
      </p:nvGrpSpPr>
      <p:grpSpPr>
        <a:xfrm>
          <a:off x="0" y="0"/>
          <a:ext cx="0" cy="0"/>
          <a:chOff x="0" y="0"/>
          <a:chExt cx="0" cy="0"/>
        </a:xfrm>
      </p:grpSpPr>
      <p:sp>
        <p:nvSpPr>
          <p:cNvPr id="696" name="Google Shape;696;g8822156985_0_172"/>
          <p:cNvSpPr/>
          <p:nvPr/>
        </p:nvSpPr>
        <p:spPr>
          <a:xfrm>
            <a:off x="-14226787" y="5787516"/>
            <a:ext cx="48782327" cy="7928484"/>
          </a:xfrm>
          <a:custGeom>
            <a:rect b="b" l="l" r="r" t="t"/>
            <a:pathLst>
              <a:path extrusionOk="0" h="7928484" w="48782327">
                <a:moveTo>
                  <a:pt x="3007619" y="0"/>
                </a:moveTo>
                <a:cubicBezTo>
                  <a:pt x="3953234" y="0"/>
                  <a:pt x="4912665" y="382448"/>
                  <a:pt x="6098133" y="1147343"/>
                </a:cubicBezTo>
                <a:cubicBezTo>
                  <a:pt x="8469084" y="2677134"/>
                  <a:pt x="9935858" y="2677134"/>
                  <a:pt x="12196268" y="1147343"/>
                </a:cubicBezTo>
                <a:cubicBezTo>
                  <a:pt x="14456689" y="-382448"/>
                  <a:pt x="15923475" y="-382448"/>
                  <a:pt x="18294411" y="1147343"/>
                </a:cubicBezTo>
                <a:cubicBezTo>
                  <a:pt x="20591271" y="2629328"/>
                  <a:pt x="22039579" y="2675640"/>
                  <a:pt x="24182907" y="1286279"/>
                </a:cubicBezTo>
                <a:lnTo>
                  <a:pt x="24389649" y="1149265"/>
                </a:lnTo>
                <a:lnTo>
                  <a:pt x="24389781" y="1147344"/>
                </a:lnTo>
                <a:cubicBezTo>
                  <a:pt x="26650191" y="-382447"/>
                  <a:pt x="28116979" y="-382447"/>
                  <a:pt x="30487915" y="1147344"/>
                </a:cubicBezTo>
                <a:cubicBezTo>
                  <a:pt x="32858865" y="2677135"/>
                  <a:pt x="34325639" y="2677135"/>
                  <a:pt x="36586047" y="1147344"/>
                </a:cubicBezTo>
                <a:cubicBezTo>
                  <a:pt x="38846471" y="-382447"/>
                  <a:pt x="40313255" y="-382447"/>
                  <a:pt x="42684195" y="1147344"/>
                </a:cubicBezTo>
                <a:cubicBezTo>
                  <a:pt x="45055147" y="2677135"/>
                  <a:pt x="46521919" y="2677135"/>
                  <a:pt x="48782327" y="1147344"/>
                </a:cubicBezTo>
                <a:lnTo>
                  <a:pt x="48773783" y="7928484"/>
                </a:lnTo>
                <a:lnTo>
                  <a:pt x="24384015" y="7916021"/>
                </a:lnTo>
                <a:lnTo>
                  <a:pt x="24383999" y="7928483"/>
                </a:lnTo>
                <a:lnTo>
                  <a:pt x="0" y="7928483"/>
                </a:lnTo>
                <a:lnTo>
                  <a:pt x="0" y="1147343"/>
                </a:lnTo>
                <a:cubicBezTo>
                  <a:pt x="1130205" y="382448"/>
                  <a:pt x="2062004" y="0"/>
                  <a:pt x="3007619"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97" name="Google Shape;697;g8822156985_0_172"/>
          <p:cNvSpPr txBox="1"/>
          <p:nvPr/>
        </p:nvSpPr>
        <p:spPr>
          <a:xfrm>
            <a:off x="11856111" y="12984261"/>
            <a:ext cx="671700"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rgbClr val="2D313C"/>
                </a:solidFill>
                <a:latin typeface="Montserrat"/>
                <a:ea typeface="Montserrat"/>
                <a:cs typeface="Montserrat"/>
                <a:sym typeface="Montserrat"/>
              </a:rPr>
              <a:t>04 </a:t>
            </a:r>
            <a:endParaRPr b="0" i="0" sz="1400" u="none" cap="none" strike="noStrike">
              <a:solidFill>
                <a:srgbClr val="000000"/>
              </a:solidFill>
              <a:latin typeface="Arial"/>
              <a:ea typeface="Arial"/>
              <a:cs typeface="Arial"/>
              <a:sym typeface="Arial"/>
            </a:endParaRPr>
          </a:p>
        </p:txBody>
      </p:sp>
      <p:sp>
        <p:nvSpPr>
          <p:cNvPr id="698" name="Google Shape;698;g8822156985_0_172"/>
          <p:cNvSpPr/>
          <p:nvPr/>
        </p:nvSpPr>
        <p:spPr>
          <a:xfrm>
            <a:off x="4687018" y="1982423"/>
            <a:ext cx="3996194" cy="1905203"/>
          </a:xfrm>
          <a:custGeom>
            <a:rect b="b" l="l" r="r" t="t"/>
            <a:pathLst>
              <a:path extrusionOk="0" h="1905203" w="3996194">
                <a:moveTo>
                  <a:pt x="0" y="0"/>
                </a:moveTo>
                <a:cubicBezTo>
                  <a:pt x="483069" y="193471"/>
                  <a:pt x="1000429" y="471246"/>
                  <a:pt x="1574177" y="841438"/>
                </a:cubicBezTo>
                <a:cubicBezTo>
                  <a:pt x="2493543" y="1434617"/>
                  <a:pt x="3263074" y="1789188"/>
                  <a:pt x="3996194" y="1905203"/>
                </a:cubicBezTo>
              </a:path>
            </a:pathLst>
          </a:custGeom>
          <a:noFill/>
          <a:ln cap="rnd" cmpd="sng" w="101600">
            <a:solidFill>
              <a:srgbClr val="2F313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699" name="Google Shape;699;g8822156985_0_172"/>
          <p:cNvSpPr/>
          <p:nvPr/>
        </p:nvSpPr>
        <p:spPr>
          <a:xfrm>
            <a:off x="137045" y="2007036"/>
            <a:ext cx="1206500" cy="652322"/>
          </a:xfrm>
          <a:custGeom>
            <a:rect b="b" l="l" r="r" t="t"/>
            <a:pathLst>
              <a:path extrusionOk="0" h="652322" w="1206500">
                <a:moveTo>
                  <a:pt x="0" y="652322"/>
                </a:moveTo>
                <a:cubicBezTo>
                  <a:pt x="428434" y="377317"/>
                  <a:pt x="826884" y="161290"/>
                  <a:pt x="1206500" y="0"/>
                </a:cubicBezTo>
              </a:path>
            </a:pathLst>
          </a:custGeom>
          <a:noFill/>
          <a:ln cap="rnd" cmpd="sng" w="101600">
            <a:solidFill>
              <a:srgbClr val="2F313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00" name="Google Shape;700;g8822156985_0_172"/>
          <p:cNvSpPr/>
          <p:nvPr/>
        </p:nvSpPr>
        <p:spPr>
          <a:xfrm>
            <a:off x="137044" y="1507920"/>
            <a:ext cx="7743342" cy="2434196"/>
          </a:xfrm>
          <a:custGeom>
            <a:rect b="b" l="l" r="r" t="t"/>
            <a:pathLst>
              <a:path extrusionOk="0" h="2434196" w="7743342">
                <a:moveTo>
                  <a:pt x="7743342" y="2434196"/>
                </a:moveTo>
                <a:cubicBezTo>
                  <a:pt x="7201369" y="2244217"/>
                  <a:pt x="6626910" y="1942604"/>
                  <a:pt x="5986449" y="1529372"/>
                </a:cubicBezTo>
                <a:cubicBezTo>
                  <a:pt x="3654780" y="24917"/>
                  <a:pt x="2197582" y="0"/>
                  <a:pt x="0" y="1454607"/>
                </a:cubicBezTo>
              </a:path>
            </a:pathLst>
          </a:custGeom>
          <a:noFill/>
          <a:ln cap="rnd" cmpd="sng" w="1016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01" name="Google Shape;701;g8822156985_0_172"/>
          <p:cNvSpPr/>
          <p:nvPr/>
        </p:nvSpPr>
        <p:spPr>
          <a:xfrm>
            <a:off x="19354156" y="2781019"/>
            <a:ext cx="621157" cy="256285"/>
          </a:xfrm>
          <a:custGeom>
            <a:rect b="b" l="l" r="r" t="t"/>
            <a:pathLst>
              <a:path extrusionOk="0" h="256285" w="621157">
                <a:moveTo>
                  <a:pt x="621157" y="256285"/>
                </a:moveTo>
                <a:cubicBezTo>
                  <a:pt x="420408" y="186270"/>
                  <a:pt x="214058" y="101155"/>
                  <a:pt x="0" y="0"/>
                </a:cubicBezTo>
              </a:path>
            </a:pathLst>
          </a:custGeom>
          <a:noFill/>
          <a:ln cap="rnd" cmpd="sng" w="101600">
            <a:solidFill>
              <a:srgbClr val="2F313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02" name="Google Shape;702;g8822156985_0_172"/>
          <p:cNvSpPr/>
          <p:nvPr/>
        </p:nvSpPr>
        <p:spPr>
          <a:xfrm>
            <a:off x="22680388" y="2307636"/>
            <a:ext cx="1538274" cy="763816"/>
          </a:xfrm>
          <a:custGeom>
            <a:rect b="b" l="l" r="r" t="t"/>
            <a:pathLst>
              <a:path extrusionOk="0" h="763816" w="1538274">
                <a:moveTo>
                  <a:pt x="1538274" y="0"/>
                </a:moveTo>
                <a:cubicBezTo>
                  <a:pt x="980274" y="353568"/>
                  <a:pt x="477558" y="604062"/>
                  <a:pt x="0" y="763816"/>
                </a:cubicBezTo>
              </a:path>
            </a:pathLst>
          </a:custGeom>
          <a:noFill/>
          <a:ln cap="rnd" cmpd="sng" w="101600">
            <a:solidFill>
              <a:srgbClr val="2F313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03" name="Google Shape;703;g8822156985_0_172"/>
          <p:cNvSpPr/>
          <p:nvPr/>
        </p:nvSpPr>
        <p:spPr>
          <a:xfrm>
            <a:off x="18880880" y="2005589"/>
            <a:ext cx="5337784" cy="1370241"/>
          </a:xfrm>
          <a:custGeom>
            <a:rect b="b" l="l" r="r" t="t"/>
            <a:pathLst>
              <a:path extrusionOk="0" h="1370241" w="5337784">
                <a:moveTo>
                  <a:pt x="5337784" y="0"/>
                </a:moveTo>
                <a:cubicBezTo>
                  <a:pt x="3363633" y="1289710"/>
                  <a:pt x="1982076" y="1370241"/>
                  <a:pt x="0" y="241566"/>
                </a:cubicBezTo>
              </a:path>
            </a:pathLst>
          </a:custGeom>
          <a:noFill/>
          <a:ln cap="rnd" cmpd="sng" w="1016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cxnSp>
        <p:nvCxnSpPr>
          <p:cNvPr id="704" name="Google Shape;704;g8822156985_0_172"/>
          <p:cNvCxnSpPr/>
          <p:nvPr/>
        </p:nvCxnSpPr>
        <p:spPr>
          <a:xfrm>
            <a:off x="12191951" y="3037297"/>
            <a:ext cx="0" cy="1466100"/>
          </a:xfrm>
          <a:prstGeom prst="straightConnector1">
            <a:avLst/>
          </a:prstGeom>
          <a:noFill/>
          <a:ln cap="rnd" cmpd="sng" w="101600">
            <a:solidFill>
              <a:schemeClr val="lt2"/>
            </a:solidFill>
            <a:prstDash val="solid"/>
            <a:round/>
            <a:headEnd len="sm" w="sm" type="none"/>
            <a:tailEnd len="sm" w="sm" type="none"/>
          </a:ln>
        </p:spPr>
      </p:cxnSp>
      <p:sp>
        <p:nvSpPr>
          <p:cNvPr id="705" name="Google Shape;705;g8822156985_0_172"/>
          <p:cNvSpPr/>
          <p:nvPr/>
        </p:nvSpPr>
        <p:spPr>
          <a:xfrm>
            <a:off x="11658787" y="0"/>
            <a:ext cx="1066500" cy="1313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706" name="Google Shape;706;g8822156985_0_172"/>
          <p:cNvSpPr txBox="1"/>
          <p:nvPr/>
        </p:nvSpPr>
        <p:spPr>
          <a:xfrm>
            <a:off x="6749175" y="151825"/>
            <a:ext cx="12440100" cy="2629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5900"/>
              <a:buFont typeface="Arial"/>
              <a:buNone/>
            </a:pPr>
            <a:r>
              <a:rPr b="1" lang="en-US" sz="8000">
                <a:latin typeface="Montserrat"/>
                <a:ea typeface="Montserrat"/>
                <a:cs typeface="Montserrat"/>
                <a:sym typeface="Montserrat"/>
              </a:rPr>
              <a:t>Influencer Marketing Campaign Checklist</a:t>
            </a:r>
            <a:r>
              <a:rPr b="1" i="0" lang="en-US" sz="8000" u="none" cap="none" strike="noStrike">
                <a:solidFill>
                  <a:srgbClr val="000000"/>
                </a:solidFill>
                <a:latin typeface="Montserrat"/>
                <a:ea typeface="Montserrat"/>
                <a:cs typeface="Montserrat"/>
                <a:sym typeface="Montserrat"/>
              </a:rPr>
              <a:t> </a:t>
            </a:r>
            <a:endParaRPr b="1" i="0" sz="8000" u="none" cap="none" strike="noStrike">
              <a:solidFill>
                <a:srgbClr val="000000"/>
              </a:solidFill>
              <a:latin typeface="Montserrat"/>
              <a:ea typeface="Montserrat"/>
              <a:cs typeface="Montserrat"/>
              <a:sym typeface="Montserrat"/>
            </a:endParaRPr>
          </a:p>
        </p:txBody>
      </p:sp>
      <p:sp>
        <p:nvSpPr>
          <p:cNvPr id="707" name="Google Shape;707;g8822156985_0_172"/>
          <p:cNvSpPr/>
          <p:nvPr/>
        </p:nvSpPr>
        <p:spPr>
          <a:xfrm>
            <a:off x="1343550" y="2550250"/>
            <a:ext cx="8951100" cy="10434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g8822156985_0_172"/>
          <p:cNvSpPr txBox="1"/>
          <p:nvPr/>
        </p:nvSpPr>
        <p:spPr>
          <a:xfrm>
            <a:off x="7929621" y="12700667"/>
            <a:ext cx="84546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E2128"/>
                </a:solidFill>
                <a:latin typeface="Montserrat"/>
                <a:ea typeface="Montserrat"/>
                <a:cs typeface="Montserrat"/>
                <a:sym typeface="Montserrat"/>
              </a:rPr>
              <a:t>Source </a:t>
            </a:r>
            <a:r>
              <a:rPr b="1" lang="en-US" sz="3000">
                <a:latin typeface="Montserrat"/>
                <a:ea typeface="Montserrat"/>
                <a:cs typeface="Montserrat"/>
                <a:sym typeface="Montserrat"/>
              </a:rPr>
              <a:t>Hubspot + SproutSocial</a:t>
            </a:r>
            <a:endParaRPr b="1" sz="3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rgbClr val="1E2128"/>
              </a:solidFill>
              <a:latin typeface="Montserrat"/>
              <a:ea typeface="Montserrat"/>
              <a:cs typeface="Montserrat"/>
              <a:sym typeface="Montserrat"/>
            </a:endParaRPr>
          </a:p>
        </p:txBody>
      </p:sp>
      <p:sp>
        <p:nvSpPr>
          <p:cNvPr id="709" name="Google Shape;709;g8822156985_0_172"/>
          <p:cNvSpPr/>
          <p:nvPr/>
        </p:nvSpPr>
        <p:spPr>
          <a:xfrm>
            <a:off x="14714325" y="2550250"/>
            <a:ext cx="8951100" cy="10434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g8822156985_0_172"/>
          <p:cNvSpPr txBox="1"/>
          <p:nvPr/>
        </p:nvSpPr>
        <p:spPr>
          <a:xfrm>
            <a:off x="1727725" y="3172400"/>
            <a:ext cx="8179800" cy="95283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4500">
                <a:latin typeface="Montserrat"/>
                <a:ea typeface="Montserrat"/>
                <a:cs typeface="Montserrat"/>
                <a:sym typeface="Montserrat"/>
              </a:rPr>
              <a:t>Campaign Checklist:</a:t>
            </a:r>
            <a:endParaRPr sz="4500">
              <a:latin typeface="Montserrat"/>
              <a:ea typeface="Montserrat"/>
              <a:cs typeface="Montserrat"/>
              <a:sym typeface="Montserrat"/>
            </a:endParaRPr>
          </a:p>
          <a:p>
            <a:pPr indent="0" lvl="0" marL="0" rtl="0" algn="l">
              <a:lnSpc>
                <a:spcPct val="115000"/>
              </a:lnSpc>
              <a:spcBef>
                <a:spcPts val="0"/>
              </a:spcBef>
              <a:spcAft>
                <a:spcPts val="0"/>
              </a:spcAft>
              <a:buNone/>
            </a:pPr>
            <a:r>
              <a:t/>
            </a:r>
            <a:endParaRPr sz="4500">
              <a:latin typeface="Montserrat"/>
              <a:ea typeface="Montserrat"/>
              <a:cs typeface="Montserrat"/>
              <a:sym typeface="Montserrat"/>
            </a:endParaRPr>
          </a:p>
          <a:p>
            <a:pPr indent="-514350" lvl="0" marL="457200" rtl="0" algn="l">
              <a:lnSpc>
                <a:spcPct val="115000"/>
              </a:lnSpc>
              <a:spcBef>
                <a:spcPts val="0"/>
              </a:spcBef>
              <a:spcAft>
                <a:spcPts val="0"/>
              </a:spcAft>
              <a:buSzPts val="4500"/>
              <a:buFont typeface="Montserrat"/>
              <a:buChar char="●"/>
            </a:pPr>
            <a:r>
              <a:rPr lang="en-US" sz="4500">
                <a:latin typeface="Montserrat"/>
                <a:ea typeface="Montserrat"/>
                <a:cs typeface="Montserrat"/>
                <a:sym typeface="Montserrat"/>
              </a:rPr>
              <a:t>Campaign brief </a:t>
            </a:r>
            <a:endParaRPr sz="4500">
              <a:latin typeface="Montserrat"/>
              <a:ea typeface="Montserrat"/>
              <a:cs typeface="Montserrat"/>
              <a:sym typeface="Montserrat"/>
            </a:endParaRPr>
          </a:p>
          <a:p>
            <a:pPr indent="-514350" lvl="0" marL="457200" rtl="0" algn="l">
              <a:lnSpc>
                <a:spcPct val="115000"/>
              </a:lnSpc>
              <a:spcBef>
                <a:spcPts val="0"/>
              </a:spcBef>
              <a:spcAft>
                <a:spcPts val="0"/>
              </a:spcAft>
              <a:buSzPts val="4500"/>
              <a:buFont typeface="Montserrat"/>
              <a:buChar char="●"/>
            </a:pPr>
            <a:r>
              <a:rPr lang="en-US" sz="4500">
                <a:latin typeface="Montserrat"/>
                <a:ea typeface="Montserrat"/>
                <a:cs typeface="Montserrat"/>
                <a:sym typeface="Montserrat"/>
              </a:rPr>
              <a:t>Terms &amp; conditions of contract </a:t>
            </a:r>
            <a:endParaRPr sz="4500">
              <a:latin typeface="Montserrat"/>
              <a:ea typeface="Montserrat"/>
              <a:cs typeface="Montserrat"/>
              <a:sym typeface="Montserrat"/>
            </a:endParaRPr>
          </a:p>
          <a:p>
            <a:pPr indent="-514350" lvl="0" marL="457200" rtl="0" algn="l">
              <a:lnSpc>
                <a:spcPct val="115000"/>
              </a:lnSpc>
              <a:spcBef>
                <a:spcPts val="0"/>
              </a:spcBef>
              <a:spcAft>
                <a:spcPts val="0"/>
              </a:spcAft>
              <a:buSzPts val="4500"/>
              <a:buFont typeface="Montserrat"/>
              <a:buChar char="●"/>
            </a:pPr>
            <a:r>
              <a:rPr lang="en-US" sz="4500">
                <a:latin typeface="Montserrat"/>
                <a:ea typeface="Montserrat"/>
                <a:cs typeface="Montserrat"/>
                <a:sym typeface="Montserrat"/>
              </a:rPr>
              <a:t>Creative Release Agreement </a:t>
            </a:r>
            <a:endParaRPr sz="4500">
              <a:latin typeface="Montserrat"/>
              <a:ea typeface="Montserrat"/>
              <a:cs typeface="Montserrat"/>
              <a:sym typeface="Montserrat"/>
            </a:endParaRPr>
          </a:p>
          <a:p>
            <a:pPr indent="-514350" lvl="0" marL="457200" rtl="0" algn="l">
              <a:lnSpc>
                <a:spcPct val="115000"/>
              </a:lnSpc>
              <a:spcBef>
                <a:spcPts val="0"/>
              </a:spcBef>
              <a:spcAft>
                <a:spcPts val="0"/>
              </a:spcAft>
              <a:buSzPts val="4500"/>
              <a:buFont typeface="Montserrat"/>
              <a:buChar char="●"/>
            </a:pPr>
            <a:r>
              <a:rPr lang="en-US" sz="4500">
                <a:latin typeface="Montserrat"/>
                <a:ea typeface="Montserrat"/>
                <a:cs typeface="Montserrat"/>
                <a:sym typeface="Montserrat"/>
              </a:rPr>
              <a:t>Non-disclosure Agreement </a:t>
            </a:r>
            <a:endParaRPr sz="4500">
              <a:latin typeface="Montserrat"/>
              <a:ea typeface="Montserrat"/>
              <a:cs typeface="Montserrat"/>
              <a:sym typeface="Montserrat"/>
            </a:endParaRPr>
          </a:p>
          <a:p>
            <a:pPr indent="-514350" lvl="0" marL="457200" rtl="0" algn="l">
              <a:lnSpc>
                <a:spcPct val="115000"/>
              </a:lnSpc>
              <a:spcBef>
                <a:spcPts val="0"/>
              </a:spcBef>
              <a:spcAft>
                <a:spcPts val="0"/>
              </a:spcAft>
              <a:buSzPts val="4500"/>
              <a:buFont typeface="Montserrat"/>
              <a:buChar char="●"/>
            </a:pPr>
            <a:r>
              <a:rPr lang="en-US" sz="4500">
                <a:latin typeface="Montserrat"/>
                <a:ea typeface="Montserrat"/>
                <a:cs typeface="Montserrat"/>
                <a:sym typeface="Montserrat"/>
              </a:rPr>
              <a:t>Brand/content guidelines </a:t>
            </a:r>
            <a:endParaRPr sz="4500">
              <a:latin typeface="Montserrat"/>
              <a:ea typeface="Montserrat"/>
              <a:cs typeface="Montserrat"/>
              <a:sym typeface="Montserrat"/>
            </a:endParaRPr>
          </a:p>
          <a:p>
            <a:pPr indent="-514350" lvl="0" marL="457200" rtl="0" algn="l">
              <a:lnSpc>
                <a:spcPct val="115000"/>
              </a:lnSpc>
              <a:spcBef>
                <a:spcPts val="0"/>
              </a:spcBef>
              <a:spcAft>
                <a:spcPts val="0"/>
              </a:spcAft>
              <a:buSzPts val="4500"/>
              <a:buFont typeface="Montserrat"/>
              <a:buChar char="●"/>
            </a:pPr>
            <a:r>
              <a:rPr lang="en-US" sz="4500">
                <a:latin typeface="Montserrat"/>
                <a:ea typeface="Montserrat"/>
                <a:cs typeface="Montserrat"/>
                <a:sym typeface="Montserrat"/>
              </a:rPr>
              <a:t>UTM templates and tracking</a:t>
            </a:r>
            <a:endParaRPr sz="4500">
              <a:latin typeface="Montserrat"/>
              <a:ea typeface="Montserrat"/>
              <a:cs typeface="Montserrat"/>
              <a:sym typeface="Montserrat"/>
            </a:endParaRPr>
          </a:p>
          <a:p>
            <a:pPr indent="0" lvl="0" marL="0" rtl="0" algn="l">
              <a:spcBef>
                <a:spcPts val="0"/>
              </a:spcBef>
              <a:spcAft>
                <a:spcPts val="0"/>
              </a:spcAft>
              <a:buNone/>
            </a:pPr>
            <a:r>
              <a:t/>
            </a:r>
            <a:endParaRPr/>
          </a:p>
        </p:txBody>
      </p:sp>
      <p:sp>
        <p:nvSpPr>
          <p:cNvPr id="711" name="Google Shape;711;g8822156985_0_172"/>
          <p:cNvSpPr txBox="1"/>
          <p:nvPr/>
        </p:nvSpPr>
        <p:spPr>
          <a:xfrm>
            <a:off x="15099975" y="2976700"/>
            <a:ext cx="8179800" cy="95283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5000">
                <a:latin typeface="Montserrat"/>
                <a:ea typeface="Montserrat"/>
                <a:cs typeface="Montserrat"/>
                <a:sym typeface="Montserrat"/>
              </a:rPr>
              <a:t>Recommended Influencer Marketing Tools: </a:t>
            </a:r>
            <a:endParaRPr sz="5000">
              <a:latin typeface="Montserrat"/>
              <a:ea typeface="Montserrat"/>
              <a:cs typeface="Montserrat"/>
              <a:sym typeface="Montserrat"/>
            </a:endParaRPr>
          </a:p>
          <a:p>
            <a:pPr indent="0" lvl="0" marL="0" rtl="0" algn="l">
              <a:lnSpc>
                <a:spcPct val="115000"/>
              </a:lnSpc>
              <a:spcBef>
                <a:spcPts val="0"/>
              </a:spcBef>
              <a:spcAft>
                <a:spcPts val="0"/>
              </a:spcAft>
              <a:buNone/>
            </a:pPr>
            <a:r>
              <a:t/>
            </a:r>
            <a:endParaRPr sz="5000">
              <a:latin typeface="Montserrat"/>
              <a:ea typeface="Montserrat"/>
              <a:cs typeface="Montserrat"/>
              <a:sym typeface="Montserrat"/>
            </a:endParaRPr>
          </a:p>
          <a:p>
            <a:pPr indent="0" lvl="0" marL="457200" rtl="0" algn="l">
              <a:lnSpc>
                <a:spcPct val="115000"/>
              </a:lnSpc>
              <a:spcBef>
                <a:spcPts val="0"/>
              </a:spcBef>
              <a:spcAft>
                <a:spcPts val="0"/>
              </a:spcAft>
              <a:buNone/>
            </a:pPr>
            <a:r>
              <a:rPr lang="en-US" sz="5000" u="sng">
                <a:solidFill>
                  <a:srgbClr val="1155CC"/>
                </a:solidFill>
                <a:latin typeface="Montserrat"/>
                <a:ea typeface="Montserrat"/>
                <a:cs typeface="Montserrat"/>
                <a:sym typeface="Montserrat"/>
                <a:hlinkClick r:id="rId3"/>
              </a:rPr>
              <a:t>Sprout Social </a:t>
            </a:r>
            <a:endParaRPr sz="5000">
              <a:latin typeface="Montserrat"/>
              <a:ea typeface="Montserrat"/>
              <a:cs typeface="Montserrat"/>
              <a:sym typeface="Montserrat"/>
            </a:endParaRPr>
          </a:p>
          <a:p>
            <a:pPr indent="0" lvl="0" marL="457200" rtl="0" algn="l">
              <a:lnSpc>
                <a:spcPct val="115000"/>
              </a:lnSpc>
              <a:spcBef>
                <a:spcPts val="0"/>
              </a:spcBef>
              <a:spcAft>
                <a:spcPts val="0"/>
              </a:spcAft>
              <a:buNone/>
            </a:pPr>
            <a:r>
              <a:rPr lang="en-US" sz="5000" u="sng">
                <a:solidFill>
                  <a:srgbClr val="1155CC"/>
                </a:solidFill>
                <a:latin typeface="Montserrat"/>
                <a:ea typeface="Montserrat"/>
                <a:cs typeface="Montserrat"/>
                <a:sym typeface="Montserrat"/>
                <a:hlinkClick r:id="rId4"/>
              </a:rPr>
              <a:t>HubSpot CRM </a:t>
            </a:r>
            <a:endParaRPr sz="5000">
              <a:latin typeface="Montserrat"/>
              <a:ea typeface="Montserrat"/>
              <a:cs typeface="Montserrat"/>
              <a:sym typeface="Montserrat"/>
            </a:endParaRPr>
          </a:p>
          <a:p>
            <a:pPr indent="0" lvl="0" marL="457200" rtl="0" algn="l">
              <a:lnSpc>
                <a:spcPct val="115000"/>
              </a:lnSpc>
              <a:spcBef>
                <a:spcPts val="0"/>
              </a:spcBef>
              <a:spcAft>
                <a:spcPts val="0"/>
              </a:spcAft>
              <a:buNone/>
            </a:pPr>
            <a:r>
              <a:rPr lang="en-US" sz="5000" u="sng">
                <a:solidFill>
                  <a:srgbClr val="1155CC"/>
                </a:solidFill>
                <a:latin typeface="Montserrat"/>
                <a:ea typeface="Montserrat"/>
                <a:cs typeface="Montserrat"/>
                <a:sym typeface="Montserrat"/>
                <a:hlinkClick r:id="rId5"/>
              </a:rPr>
              <a:t>BuzzStream </a:t>
            </a:r>
            <a:endParaRPr sz="5000">
              <a:latin typeface="Montserrat"/>
              <a:ea typeface="Montserrat"/>
              <a:cs typeface="Montserrat"/>
              <a:sym typeface="Montserrat"/>
            </a:endParaRPr>
          </a:p>
          <a:p>
            <a:pPr indent="0" lvl="0" marL="457200" rtl="0" algn="l">
              <a:lnSpc>
                <a:spcPct val="115000"/>
              </a:lnSpc>
              <a:spcBef>
                <a:spcPts val="0"/>
              </a:spcBef>
              <a:spcAft>
                <a:spcPts val="0"/>
              </a:spcAft>
              <a:buNone/>
            </a:pPr>
            <a:r>
              <a:rPr lang="en-US" sz="5000" u="sng">
                <a:solidFill>
                  <a:srgbClr val="1155CC"/>
                </a:solidFill>
                <a:latin typeface="Montserrat"/>
                <a:ea typeface="Montserrat"/>
                <a:cs typeface="Montserrat"/>
                <a:sym typeface="Montserrat"/>
                <a:hlinkClick r:id="rId6"/>
              </a:rPr>
              <a:t>Buzzsumo</a:t>
            </a:r>
            <a:endParaRPr sz="5000">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750"/>
                                  </p:stCondLst>
                                  <p:childTnLst>
                                    <p:set>
                                      <p:cBhvr>
                                        <p:cTn dur="1" fill="hold">
                                          <p:stCondLst>
                                            <p:cond delay="0"/>
                                          </p:stCondLst>
                                        </p:cTn>
                                        <p:tgtEl>
                                          <p:spTgt spid="704"/>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0" presetSubtype="0">
                                  <p:stCondLst>
                                    <p:cond delay="0"/>
                                  </p:stCondLst>
                                  <p:childTnLst>
                                    <p:set>
                                      <p:cBhvr>
                                        <p:cTn dur="1" fill="hold">
                                          <p:stCondLst>
                                            <p:cond delay="0"/>
                                          </p:stCondLst>
                                        </p:cTn>
                                        <p:tgtEl>
                                          <p:spTgt spid="706"/>
                                        </p:tgtEl>
                                        <p:attrNameLst>
                                          <p:attrName>style.visibility</p:attrName>
                                        </p:attrNameLst>
                                      </p:cBhvr>
                                      <p:to>
                                        <p:strVal val="visible"/>
                                      </p:to>
                                    </p:set>
                                    <p:animEffect filter="fade" transition="in">
                                      <p:cBhvr>
                                        <p:cTn dur="750"/>
                                        <p:tgtEl>
                                          <p:spTgt spid="706"/>
                                        </p:tgtEl>
                                      </p:cBhvr>
                                    </p:animEffect>
                                  </p:childTnLst>
                                </p:cTn>
                              </p:par>
                            </p:childTnLst>
                          </p:cTn>
                        </p:par>
                        <p:par>
                          <p:cTn fill="hold">
                            <p:stCondLst>
                              <p:cond delay="751"/>
                            </p:stCondLst>
                            <p:childTnLst>
                              <p:par>
                                <p:cTn fill="hold" nodeType="afterEffect" presetClass="entr" presetID="10" presetSubtype="0">
                                  <p:stCondLst>
                                    <p:cond delay="0"/>
                                  </p:stCondLst>
                                  <p:childTnLst>
                                    <p:set>
                                      <p:cBhvr>
                                        <p:cTn dur="1" fill="hold">
                                          <p:stCondLst>
                                            <p:cond delay="0"/>
                                          </p:stCondLst>
                                        </p:cTn>
                                        <p:tgtEl>
                                          <p:spTgt spid="697"/>
                                        </p:tgtEl>
                                        <p:attrNameLst>
                                          <p:attrName>style.visibility</p:attrName>
                                        </p:attrNameLst>
                                      </p:cBhvr>
                                      <p:to>
                                        <p:strVal val="visible"/>
                                      </p:to>
                                    </p:set>
                                    <p:animEffect filter="fade" transition="in">
                                      <p:cBhvr>
                                        <p:cTn dur="750"/>
                                        <p:tgtEl>
                                          <p:spTgt spid="697"/>
                                        </p:tgtEl>
                                      </p:cBhvr>
                                    </p:animEffect>
                                  </p:childTnLst>
                                </p:cTn>
                              </p:par>
                              <p:par>
                                <p:cTn fill="hold" nodeType="withEffect" presetClass="entr" presetID="10" presetSubtype="0">
                                  <p:stCondLst>
                                    <p:cond delay="0"/>
                                  </p:stCondLst>
                                  <p:childTnLst>
                                    <p:set>
                                      <p:cBhvr>
                                        <p:cTn dur="1" fill="hold">
                                          <p:stCondLst>
                                            <p:cond delay="0"/>
                                          </p:stCondLst>
                                        </p:cTn>
                                        <p:tgtEl>
                                          <p:spTgt spid="698"/>
                                        </p:tgtEl>
                                        <p:attrNameLst>
                                          <p:attrName>style.visibility</p:attrName>
                                        </p:attrNameLst>
                                      </p:cBhvr>
                                      <p:to>
                                        <p:strVal val="visible"/>
                                      </p:to>
                                    </p:set>
                                    <p:animEffect filter="fade" transition="in">
                                      <p:cBhvr>
                                        <p:cTn dur="750"/>
                                        <p:tgtEl>
                                          <p:spTgt spid="698"/>
                                        </p:tgtEl>
                                      </p:cBhvr>
                                    </p:animEffect>
                                  </p:childTnLst>
                                </p:cTn>
                              </p:par>
                              <p:par>
                                <p:cTn fill="hold" nodeType="withEffect" presetClass="entr" presetID="10" presetSubtype="0">
                                  <p:stCondLst>
                                    <p:cond delay="100"/>
                                  </p:stCondLst>
                                  <p:childTnLst>
                                    <p:set>
                                      <p:cBhvr>
                                        <p:cTn dur="1" fill="hold">
                                          <p:stCondLst>
                                            <p:cond delay="0"/>
                                          </p:stCondLst>
                                        </p:cTn>
                                        <p:tgtEl>
                                          <p:spTgt spid="700"/>
                                        </p:tgtEl>
                                        <p:attrNameLst>
                                          <p:attrName>style.visibility</p:attrName>
                                        </p:attrNameLst>
                                      </p:cBhvr>
                                      <p:to>
                                        <p:strVal val="visible"/>
                                      </p:to>
                                    </p:set>
                                    <p:animEffect filter="fade" transition="in">
                                      <p:cBhvr>
                                        <p:cTn dur="750"/>
                                        <p:tgtEl>
                                          <p:spTgt spid="700"/>
                                        </p:tgtEl>
                                      </p:cBhvr>
                                    </p:animEffect>
                                  </p:childTnLst>
                                </p:cTn>
                              </p:par>
                            </p:childTnLst>
                          </p:cTn>
                        </p:par>
                        <p:par>
                          <p:cTn fill="hold">
                            <p:stCondLst>
                              <p:cond delay="1501"/>
                            </p:stCondLst>
                            <p:childTnLst>
                              <p:par>
                                <p:cTn fill="hold" nodeType="afterEffect" presetClass="entr" presetID="10" presetSubtype="0">
                                  <p:stCondLst>
                                    <p:cond delay="200"/>
                                  </p:stCondLst>
                                  <p:childTnLst>
                                    <p:set>
                                      <p:cBhvr>
                                        <p:cTn dur="1" fill="hold">
                                          <p:stCondLst>
                                            <p:cond delay="0"/>
                                          </p:stCondLst>
                                        </p:cTn>
                                        <p:tgtEl>
                                          <p:spTgt spid="699"/>
                                        </p:tgtEl>
                                        <p:attrNameLst>
                                          <p:attrName>style.visibility</p:attrName>
                                        </p:attrNameLst>
                                      </p:cBhvr>
                                      <p:to>
                                        <p:strVal val="visible"/>
                                      </p:to>
                                    </p:set>
                                    <p:animEffect filter="fade" transition="in">
                                      <p:cBhvr>
                                        <p:cTn dur="750"/>
                                        <p:tgtEl>
                                          <p:spTgt spid="699"/>
                                        </p:tgtEl>
                                      </p:cBhvr>
                                    </p:animEffect>
                                  </p:childTnLst>
                                </p:cTn>
                              </p:par>
                            </p:childTnLst>
                          </p:cTn>
                        </p:par>
                        <p:par>
                          <p:cTn fill="hold">
                            <p:stCondLst>
                              <p:cond delay="2251"/>
                            </p:stCondLst>
                            <p:childTnLst>
                              <p:par>
                                <p:cTn fill="hold" nodeType="afterEffect" presetClass="entr" presetID="10" presetSubtype="0">
                                  <p:stCondLst>
                                    <p:cond delay="0"/>
                                  </p:stCondLst>
                                  <p:childTnLst>
                                    <p:set>
                                      <p:cBhvr>
                                        <p:cTn dur="1" fill="hold">
                                          <p:stCondLst>
                                            <p:cond delay="0"/>
                                          </p:stCondLst>
                                        </p:cTn>
                                        <p:tgtEl>
                                          <p:spTgt spid="701"/>
                                        </p:tgtEl>
                                        <p:attrNameLst>
                                          <p:attrName>style.visibility</p:attrName>
                                        </p:attrNameLst>
                                      </p:cBhvr>
                                      <p:to>
                                        <p:strVal val="visible"/>
                                      </p:to>
                                    </p:set>
                                    <p:animEffect filter="fade" transition="in">
                                      <p:cBhvr>
                                        <p:cTn dur="750"/>
                                        <p:tgtEl>
                                          <p:spTgt spid="701"/>
                                        </p:tgtEl>
                                      </p:cBhvr>
                                    </p:animEffect>
                                  </p:childTnLst>
                                </p:cTn>
                              </p:par>
                              <p:par>
                                <p:cTn fill="hold" nodeType="withEffect" presetClass="entr" presetID="10" presetSubtype="0">
                                  <p:stCondLst>
                                    <p:cond delay="100"/>
                                  </p:stCondLst>
                                  <p:childTnLst>
                                    <p:set>
                                      <p:cBhvr>
                                        <p:cTn dur="1" fill="hold">
                                          <p:stCondLst>
                                            <p:cond delay="0"/>
                                          </p:stCondLst>
                                        </p:cTn>
                                        <p:tgtEl>
                                          <p:spTgt spid="703"/>
                                        </p:tgtEl>
                                        <p:attrNameLst>
                                          <p:attrName>style.visibility</p:attrName>
                                        </p:attrNameLst>
                                      </p:cBhvr>
                                      <p:to>
                                        <p:strVal val="visible"/>
                                      </p:to>
                                    </p:set>
                                    <p:animEffect filter="fade" transition="in">
                                      <p:cBhvr>
                                        <p:cTn dur="750"/>
                                        <p:tgtEl>
                                          <p:spTgt spid="703"/>
                                        </p:tgtEl>
                                      </p:cBhvr>
                                    </p:animEffect>
                                  </p:childTnLst>
                                </p:cTn>
                              </p:par>
                            </p:childTnLst>
                          </p:cTn>
                        </p:par>
                        <p:par>
                          <p:cTn fill="hold">
                            <p:stCondLst>
                              <p:cond delay="3001"/>
                            </p:stCondLst>
                            <p:childTnLst>
                              <p:par>
                                <p:cTn fill="hold" nodeType="afterEffect" presetClass="entr" presetID="10" presetSubtype="0">
                                  <p:stCondLst>
                                    <p:cond delay="200"/>
                                  </p:stCondLst>
                                  <p:childTnLst>
                                    <p:set>
                                      <p:cBhvr>
                                        <p:cTn dur="1" fill="hold">
                                          <p:stCondLst>
                                            <p:cond delay="0"/>
                                          </p:stCondLst>
                                        </p:cTn>
                                        <p:tgtEl>
                                          <p:spTgt spid="702"/>
                                        </p:tgtEl>
                                        <p:attrNameLst>
                                          <p:attrName>style.visibility</p:attrName>
                                        </p:attrNameLst>
                                      </p:cBhvr>
                                      <p:to>
                                        <p:strVal val="visible"/>
                                      </p:to>
                                    </p:set>
                                    <p:animEffect filter="fade" transition="in">
                                      <p:cBhvr>
                                        <p:cTn dur="750"/>
                                        <p:tgtEl>
                                          <p:spTgt spid="702"/>
                                        </p:tgtEl>
                                      </p:cBhvr>
                                    </p:animEffect>
                                  </p:childTnLst>
                                </p:cTn>
                              </p:par>
                            </p:childTnLst>
                          </p:cTn>
                        </p:par>
                        <p:par>
                          <p:cTn fill="hold">
                            <p:stCondLst>
                              <p:cond delay="3751"/>
                            </p:stCondLst>
                            <p:childTnLst>
                              <p:par>
                                <p:cTn fill="hold" nodeType="after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1000"/>
                                        <p:tgtEl>
                                          <p:spTgt spid="6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6" name="Shape 716"/>
        <p:cNvGrpSpPr/>
        <p:nvPr/>
      </p:nvGrpSpPr>
      <p:grpSpPr>
        <a:xfrm>
          <a:off x="0" y="0"/>
          <a:ext cx="0" cy="0"/>
          <a:chOff x="0" y="0"/>
          <a:chExt cx="0" cy="0"/>
        </a:xfrm>
      </p:grpSpPr>
      <p:sp>
        <p:nvSpPr>
          <p:cNvPr id="717" name="Google Shape;717;g8822156985_0_193"/>
          <p:cNvSpPr/>
          <p:nvPr/>
        </p:nvSpPr>
        <p:spPr>
          <a:xfrm>
            <a:off x="-14226787" y="5787516"/>
            <a:ext cx="48782327" cy="7928484"/>
          </a:xfrm>
          <a:custGeom>
            <a:rect b="b" l="l" r="r" t="t"/>
            <a:pathLst>
              <a:path extrusionOk="0" h="7928484" w="48782327">
                <a:moveTo>
                  <a:pt x="3007619" y="0"/>
                </a:moveTo>
                <a:cubicBezTo>
                  <a:pt x="3953234" y="0"/>
                  <a:pt x="4912665" y="382448"/>
                  <a:pt x="6098133" y="1147343"/>
                </a:cubicBezTo>
                <a:cubicBezTo>
                  <a:pt x="8469084" y="2677134"/>
                  <a:pt x="9935858" y="2677134"/>
                  <a:pt x="12196268" y="1147343"/>
                </a:cubicBezTo>
                <a:cubicBezTo>
                  <a:pt x="14456689" y="-382448"/>
                  <a:pt x="15923475" y="-382448"/>
                  <a:pt x="18294411" y="1147343"/>
                </a:cubicBezTo>
                <a:cubicBezTo>
                  <a:pt x="20591271" y="2629328"/>
                  <a:pt x="22039579" y="2675640"/>
                  <a:pt x="24182907" y="1286279"/>
                </a:cubicBezTo>
                <a:lnTo>
                  <a:pt x="24389649" y="1149265"/>
                </a:lnTo>
                <a:lnTo>
                  <a:pt x="24389781" y="1147344"/>
                </a:lnTo>
                <a:cubicBezTo>
                  <a:pt x="26650191" y="-382447"/>
                  <a:pt x="28116979" y="-382447"/>
                  <a:pt x="30487915" y="1147344"/>
                </a:cubicBezTo>
                <a:cubicBezTo>
                  <a:pt x="32858865" y="2677135"/>
                  <a:pt x="34325639" y="2677135"/>
                  <a:pt x="36586047" y="1147344"/>
                </a:cubicBezTo>
                <a:cubicBezTo>
                  <a:pt x="38846471" y="-382447"/>
                  <a:pt x="40313255" y="-382447"/>
                  <a:pt x="42684195" y="1147344"/>
                </a:cubicBezTo>
                <a:cubicBezTo>
                  <a:pt x="45055147" y="2677135"/>
                  <a:pt x="46521919" y="2677135"/>
                  <a:pt x="48782327" y="1147344"/>
                </a:cubicBezTo>
                <a:lnTo>
                  <a:pt x="48773783" y="7928484"/>
                </a:lnTo>
                <a:lnTo>
                  <a:pt x="24384015" y="7916021"/>
                </a:lnTo>
                <a:lnTo>
                  <a:pt x="24383999" y="7928483"/>
                </a:lnTo>
                <a:lnTo>
                  <a:pt x="0" y="7928483"/>
                </a:lnTo>
                <a:lnTo>
                  <a:pt x="0" y="1147343"/>
                </a:lnTo>
                <a:cubicBezTo>
                  <a:pt x="1130205" y="382448"/>
                  <a:pt x="2062004" y="0"/>
                  <a:pt x="3007619"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18" name="Google Shape;718;g8822156985_0_193"/>
          <p:cNvSpPr/>
          <p:nvPr/>
        </p:nvSpPr>
        <p:spPr>
          <a:xfrm>
            <a:off x="4687018" y="1982423"/>
            <a:ext cx="3996194" cy="1905203"/>
          </a:xfrm>
          <a:custGeom>
            <a:rect b="b" l="l" r="r" t="t"/>
            <a:pathLst>
              <a:path extrusionOk="0" h="1905203" w="3996194">
                <a:moveTo>
                  <a:pt x="0" y="0"/>
                </a:moveTo>
                <a:cubicBezTo>
                  <a:pt x="483069" y="193471"/>
                  <a:pt x="1000429" y="471246"/>
                  <a:pt x="1574177" y="841438"/>
                </a:cubicBezTo>
                <a:cubicBezTo>
                  <a:pt x="2493543" y="1434617"/>
                  <a:pt x="3263074" y="1789188"/>
                  <a:pt x="3996194" y="1905203"/>
                </a:cubicBezTo>
              </a:path>
            </a:pathLst>
          </a:custGeom>
          <a:noFill/>
          <a:ln cap="rnd" cmpd="sng" w="101600">
            <a:solidFill>
              <a:srgbClr val="2F313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19" name="Google Shape;719;g8822156985_0_193"/>
          <p:cNvSpPr/>
          <p:nvPr/>
        </p:nvSpPr>
        <p:spPr>
          <a:xfrm>
            <a:off x="137045" y="2007036"/>
            <a:ext cx="1206500" cy="652322"/>
          </a:xfrm>
          <a:custGeom>
            <a:rect b="b" l="l" r="r" t="t"/>
            <a:pathLst>
              <a:path extrusionOk="0" h="652322" w="1206500">
                <a:moveTo>
                  <a:pt x="0" y="652322"/>
                </a:moveTo>
                <a:cubicBezTo>
                  <a:pt x="428434" y="377317"/>
                  <a:pt x="826884" y="161290"/>
                  <a:pt x="1206500" y="0"/>
                </a:cubicBezTo>
              </a:path>
            </a:pathLst>
          </a:custGeom>
          <a:noFill/>
          <a:ln cap="rnd" cmpd="sng" w="101600">
            <a:solidFill>
              <a:srgbClr val="2F313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20" name="Google Shape;720;g8822156985_0_193"/>
          <p:cNvSpPr/>
          <p:nvPr/>
        </p:nvSpPr>
        <p:spPr>
          <a:xfrm>
            <a:off x="137044" y="1507920"/>
            <a:ext cx="7743342" cy="2434196"/>
          </a:xfrm>
          <a:custGeom>
            <a:rect b="b" l="l" r="r" t="t"/>
            <a:pathLst>
              <a:path extrusionOk="0" h="2434196" w="7743342">
                <a:moveTo>
                  <a:pt x="7743342" y="2434196"/>
                </a:moveTo>
                <a:cubicBezTo>
                  <a:pt x="7201369" y="2244217"/>
                  <a:pt x="6626910" y="1942604"/>
                  <a:pt x="5986449" y="1529372"/>
                </a:cubicBezTo>
                <a:cubicBezTo>
                  <a:pt x="3654780" y="24917"/>
                  <a:pt x="2197582" y="0"/>
                  <a:pt x="0" y="1454607"/>
                </a:cubicBezTo>
              </a:path>
            </a:pathLst>
          </a:custGeom>
          <a:noFill/>
          <a:ln cap="rnd" cmpd="sng" w="1016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21" name="Google Shape;721;g8822156985_0_193"/>
          <p:cNvSpPr/>
          <p:nvPr/>
        </p:nvSpPr>
        <p:spPr>
          <a:xfrm>
            <a:off x="19354156" y="2781019"/>
            <a:ext cx="621157" cy="256285"/>
          </a:xfrm>
          <a:custGeom>
            <a:rect b="b" l="l" r="r" t="t"/>
            <a:pathLst>
              <a:path extrusionOk="0" h="256285" w="621157">
                <a:moveTo>
                  <a:pt x="621157" y="256285"/>
                </a:moveTo>
                <a:cubicBezTo>
                  <a:pt x="420408" y="186270"/>
                  <a:pt x="214058" y="101155"/>
                  <a:pt x="0" y="0"/>
                </a:cubicBezTo>
              </a:path>
            </a:pathLst>
          </a:custGeom>
          <a:noFill/>
          <a:ln cap="rnd" cmpd="sng" w="101600">
            <a:solidFill>
              <a:srgbClr val="2F313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22" name="Google Shape;722;g8822156985_0_193"/>
          <p:cNvSpPr/>
          <p:nvPr/>
        </p:nvSpPr>
        <p:spPr>
          <a:xfrm>
            <a:off x="18880880" y="2005589"/>
            <a:ext cx="5337784" cy="1370241"/>
          </a:xfrm>
          <a:custGeom>
            <a:rect b="b" l="l" r="r" t="t"/>
            <a:pathLst>
              <a:path extrusionOk="0" h="1370241" w="5337784">
                <a:moveTo>
                  <a:pt x="5337784" y="0"/>
                </a:moveTo>
                <a:cubicBezTo>
                  <a:pt x="3363633" y="1289710"/>
                  <a:pt x="1982076" y="1370241"/>
                  <a:pt x="0" y="241566"/>
                </a:cubicBezTo>
              </a:path>
            </a:pathLst>
          </a:custGeom>
          <a:noFill/>
          <a:ln cap="rnd" cmpd="sng" w="1016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cxnSp>
        <p:nvCxnSpPr>
          <p:cNvPr id="723" name="Google Shape;723;g8822156985_0_193"/>
          <p:cNvCxnSpPr/>
          <p:nvPr/>
        </p:nvCxnSpPr>
        <p:spPr>
          <a:xfrm>
            <a:off x="12191951" y="3037297"/>
            <a:ext cx="0" cy="1466100"/>
          </a:xfrm>
          <a:prstGeom prst="straightConnector1">
            <a:avLst/>
          </a:prstGeom>
          <a:noFill/>
          <a:ln cap="rnd" cmpd="sng" w="101600">
            <a:solidFill>
              <a:schemeClr val="lt2"/>
            </a:solidFill>
            <a:prstDash val="solid"/>
            <a:round/>
            <a:headEnd len="sm" w="sm" type="none"/>
            <a:tailEnd len="sm" w="sm" type="none"/>
          </a:ln>
        </p:spPr>
      </p:cxnSp>
      <p:sp>
        <p:nvSpPr>
          <p:cNvPr id="724" name="Google Shape;724;g8822156985_0_193"/>
          <p:cNvSpPr/>
          <p:nvPr/>
        </p:nvSpPr>
        <p:spPr>
          <a:xfrm>
            <a:off x="11658787" y="0"/>
            <a:ext cx="1066500" cy="1313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725" name="Google Shape;725;g8822156985_0_193"/>
          <p:cNvSpPr txBox="1"/>
          <p:nvPr/>
        </p:nvSpPr>
        <p:spPr>
          <a:xfrm>
            <a:off x="6749175" y="151825"/>
            <a:ext cx="12440100" cy="2629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5900"/>
              <a:buFont typeface="Arial"/>
              <a:buNone/>
            </a:pPr>
            <a:r>
              <a:rPr b="1" lang="en-US" sz="8000">
                <a:latin typeface="Montserrat"/>
                <a:ea typeface="Montserrat"/>
                <a:cs typeface="Montserrat"/>
                <a:sym typeface="Montserrat"/>
              </a:rPr>
              <a:t>Dos And Don’ts </a:t>
            </a:r>
            <a:r>
              <a:rPr b="1" i="0" lang="en-US" sz="8000" u="none" cap="none" strike="noStrike">
                <a:solidFill>
                  <a:srgbClr val="000000"/>
                </a:solidFill>
                <a:latin typeface="Montserrat"/>
                <a:ea typeface="Montserrat"/>
                <a:cs typeface="Montserrat"/>
                <a:sym typeface="Montserrat"/>
              </a:rPr>
              <a:t> </a:t>
            </a:r>
            <a:endParaRPr b="1" i="0" sz="8000" u="none" cap="none" strike="noStrike">
              <a:solidFill>
                <a:srgbClr val="000000"/>
              </a:solidFill>
              <a:latin typeface="Montserrat"/>
              <a:ea typeface="Montserrat"/>
              <a:cs typeface="Montserrat"/>
              <a:sym typeface="Montserrat"/>
            </a:endParaRPr>
          </a:p>
        </p:txBody>
      </p:sp>
      <p:sp>
        <p:nvSpPr>
          <p:cNvPr id="726" name="Google Shape;726;g8822156985_0_193"/>
          <p:cNvSpPr/>
          <p:nvPr/>
        </p:nvSpPr>
        <p:spPr>
          <a:xfrm>
            <a:off x="1343550" y="2550250"/>
            <a:ext cx="8951100" cy="10434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g8822156985_0_193"/>
          <p:cNvSpPr txBox="1"/>
          <p:nvPr/>
        </p:nvSpPr>
        <p:spPr>
          <a:xfrm>
            <a:off x="7929621" y="12700667"/>
            <a:ext cx="84546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E2128"/>
                </a:solidFill>
                <a:latin typeface="Montserrat"/>
                <a:ea typeface="Montserrat"/>
                <a:cs typeface="Montserrat"/>
                <a:sym typeface="Montserrat"/>
              </a:rPr>
              <a:t>Source </a:t>
            </a:r>
            <a:r>
              <a:rPr b="1" lang="en-US" sz="3000">
                <a:latin typeface="Montserrat"/>
                <a:ea typeface="Montserrat"/>
                <a:cs typeface="Montserrat"/>
                <a:sym typeface="Montserrat"/>
              </a:rPr>
              <a:t>Hubspot + SproutSocial</a:t>
            </a:r>
            <a:endParaRPr b="1" sz="3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rgbClr val="1E2128"/>
              </a:solidFill>
              <a:latin typeface="Montserrat"/>
              <a:ea typeface="Montserrat"/>
              <a:cs typeface="Montserrat"/>
              <a:sym typeface="Montserrat"/>
            </a:endParaRPr>
          </a:p>
        </p:txBody>
      </p:sp>
      <p:sp>
        <p:nvSpPr>
          <p:cNvPr id="728" name="Google Shape;728;g8822156985_0_193"/>
          <p:cNvSpPr/>
          <p:nvPr/>
        </p:nvSpPr>
        <p:spPr>
          <a:xfrm>
            <a:off x="14714325" y="2550250"/>
            <a:ext cx="8951100" cy="10434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g8822156985_0_193"/>
          <p:cNvSpPr txBox="1"/>
          <p:nvPr/>
        </p:nvSpPr>
        <p:spPr>
          <a:xfrm>
            <a:off x="1727725" y="3172400"/>
            <a:ext cx="8179800" cy="9528300"/>
          </a:xfrm>
          <a:prstGeom prst="rect">
            <a:avLst/>
          </a:prstGeom>
          <a:solidFill>
            <a:srgbClr val="FFFFFF"/>
          </a:solid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US" sz="4500">
                <a:latin typeface="Montserrat"/>
                <a:ea typeface="Montserrat"/>
                <a:cs typeface="Montserrat"/>
                <a:sym typeface="Montserrat"/>
                <a:extLst>
                  <a:ext uri="http://customooxmlschemas.google.com/">
                    <go:slidesCustomData xmlns:go="http://customooxmlschemas.google.com/" textRoundtripDataId="4"/>
                  </a:ext>
                </a:extLst>
              </a:rPr>
              <a:t>Dos</a:t>
            </a:r>
            <a:endParaRPr sz="45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4500">
              <a:latin typeface="Montserrat"/>
              <a:ea typeface="Montserrat"/>
              <a:cs typeface="Montserrat"/>
              <a:sym typeface="Montserrat"/>
            </a:endParaRPr>
          </a:p>
          <a:p>
            <a:pPr indent="-514350" lvl="0" marL="457200" rtl="0" algn="l">
              <a:lnSpc>
                <a:spcPct val="115000"/>
              </a:lnSpc>
              <a:spcBef>
                <a:spcPts val="0"/>
              </a:spcBef>
              <a:spcAft>
                <a:spcPts val="0"/>
              </a:spcAft>
              <a:buSzPts val="4500"/>
              <a:buFont typeface="Montserrat"/>
              <a:buChar char="●"/>
            </a:pPr>
            <a:r>
              <a:rPr lang="en-US" sz="4500">
                <a:latin typeface="Montserrat"/>
                <a:ea typeface="Montserrat"/>
                <a:cs typeface="Montserrat"/>
                <a:sym typeface="Montserrat"/>
              </a:rPr>
              <a:t>Pay Influencers on time within the agreed upon payment.</a:t>
            </a:r>
            <a:endParaRPr sz="4500">
              <a:latin typeface="Montserrat"/>
              <a:ea typeface="Montserrat"/>
              <a:cs typeface="Montserrat"/>
              <a:sym typeface="Montserrat"/>
            </a:endParaRPr>
          </a:p>
          <a:p>
            <a:pPr indent="-514350" lvl="0" marL="457200" rtl="0" algn="l">
              <a:lnSpc>
                <a:spcPct val="115000"/>
              </a:lnSpc>
              <a:spcBef>
                <a:spcPts val="0"/>
              </a:spcBef>
              <a:spcAft>
                <a:spcPts val="0"/>
              </a:spcAft>
              <a:buSzPts val="4500"/>
              <a:buFont typeface="Montserrat"/>
              <a:buChar char="●"/>
            </a:pPr>
            <a:r>
              <a:rPr lang="en-US" sz="4500">
                <a:latin typeface="Montserrat"/>
                <a:ea typeface="Montserrat"/>
                <a:cs typeface="Montserrat"/>
                <a:sym typeface="Montserrat"/>
              </a:rPr>
              <a:t>Give helpful feedback. </a:t>
            </a:r>
            <a:endParaRPr sz="4500">
              <a:latin typeface="Montserrat"/>
              <a:ea typeface="Montserrat"/>
              <a:cs typeface="Montserrat"/>
              <a:sym typeface="Montserrat"/>
            </a:endParaRPr>
          </a:p>
          <a:p>
            <a:pPr indent="-514350" lvl="0" marL="457200" rtl="0" algn="l">
              <a:lnSpc>
                <a:spcPct val="115000"/>
              </a:lnSpc>
              <a:spcBef>
                <a:spcPts val="0"/>
              </a:spcBef>
              <a:spcAft>
                <a:spcPts val="0"/>
              </a:spcAft>
              <a:buSzPts val="4500"/>
              <a:buFont typeface="Montserrat"/>
              <a:buChar char="●"/>
            </a:pPr>
            <a:r>
              <a:rPr lang="en-US" sz="4500">
                <a:latin typeface="Montserrat"/>
                <a:ea typeface="Montserrat"/>
                <a:cs typeface="Montserrat"/>
                <a:sym typeface="Montserrat"/>
              </a:rPr>
              <a:t>Use mutually beneficial goals. </a:t>
            </a:r>
            <a:endParaRPr sz="4500">
              <a:latin typeface="Montserrat"/>
              <a:ea typeface="Montserrat"/>
              <a:cs typeface="Montserrat"/>
              <a:sym typeface="Montserrat"/>
            </a:endParaRPr>
          </a:p>
          <a:p>
            <a:pPr indent="-514350" lvl="0" marL="457200" rtl="0" algn="l">
              <a:lnSpc>
                <a:spcPct val="115000"/>
              </a:lnSpc>
              <a:spcBef>
                <a:spcPts val="0"/>
              </a:spcBef>
              <a:spcAft>
                <a:spcPts val="0"/>
              </a:spcAft>
              <a:buSzPts val="4500"/>
              <a:buFont typeface="Montserrat"/>
              <a:buChar char="●"/>
            </a:pPr>
            <a:r>
              <a:rPr lang="en-US" sz="4500">
                <a:latin typeface="Montserrat"/>
                <a:ea typeface="Montserrat"/>
                <a:cs typeface="Montserrat"/>
                <a:sym typeface="Montserrat"/>
              </a:rPr>
              <a:t>Send thoughtful gifts and thank you notes.</a:t>
            </a:r>
            <a:endParaRPr sz="4500">
              <a:latin typeface="Montserrat"/>
              <a:ea typeface="Montserrat"/>
              <a:cs typeface="Montserrat"/>
              <a:sym typeface="Montserrat"/>
            </a:endParaRPr>
          </a:p>
          <a:p>
            <a:pPr indent="-514350" lvl="0" marL="457200" rtl="0" algn="l">
              <a:lnSpc>
                <a:spcPct val="115000"/>
              </a:lnSpc>
              <a:spcBef>
                <a:spcPts val="0"/>
              </a:spcBef>
              <a:spcAft>
                <a:spcPts val="0"/>
              </a:spcAft>
              <a:buSzPts val="4500"/>
              <a:buFont typeface="Montserrat"/>
              <a:buChar char="●"/>
            </a:pPr>
            <a:r>
              <a:rPr lang="en-US" sz="4500">
                <a:latin typeface="Montserrat"/>
                <a:ea typeface="Montserrat"/>
                <a:cs typeface="Montserrat"/>
                <a:sym typeface="Montserrat"/>
              </a:rPr>
              <a:t>Interact with them frequently. </a:t>
            </a:r>
            <a:endParaRPr sz="4500">
              <a:latin typeface="Montserrat"/>
              <a:ea typeface="Montserrat"/>
              <a:cs typeface="Montserrat"/>
              <a:sym typeface="Montserrat"/>
            </a:endParaRPr>
          </a:p>
          <a:p>
            <a:pPr indent="0" lvl="0" marL="0" rtl="0" algn="l">
              <a:spcBef>
                <a:spcPts val="0"/>
              </a:spcBef>
              <a:spcAft>
                <a:spcPts val="0"/>
              </a:spcAft>
              <a:buNone/>
            </a:pPr>
            <a:r>
              <a:t/>
            </a:r>
            <a:endParaRPr/>
          </a:p>
        </p:txBody>
      </p:sp>
      <p:sp>
        <p:nvSpPr>
          <p:cNvPr id="730" name="Google Shape;730;g8822156985_0_193"/>
          <p:cNvSpPr txBox="1"/>
          <p:nvPr/>
        </p:nvSpPr>
        <p:spPr>
          <a:xfrm>
            <a:off x="15099975" y="2976700"/>
            <a:ext cx="8179800" cy="9528300"/>
          </a:xfrm>
          <a:prstGeom prst="rect">
            <a:avLst/>
          </a:prstGeom>
          <a:solidFill>
            <a:srgbClr val="FFFFFF"/>
          </a:solid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US" sz="4500">
                <a:latin typeface="Montserrat"/>
                <a:ea typeface="Montserrat"/>
                <a:cs typeface="Montserrat"/>
                <a:sym typeface="Montserrat"/>
              </a:rPr>
              <a:t>Don’ts</a:t>
            </a:r>
            <a:endParaRPr sz="4500">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4500">
              <a:latin typeface="Montserrat"/>
              <a:ea typeface="Montserrat"/>
              <a:cs typeface="Montserrat"/>
              <a:sym typeface="Montserrat"/>
            </a:endParaRPr>
          </a:p>
          <a:p>
            <a:pPr indent="-514350" lvl="0" marL="914400" rtl="0" algn="l">
              <a:lnSpc>
                <a:spcPct val="115000"/>
              </a:lnSpc>
              <a:spcBef>
                <a:spcPts val="0"/>
              </a:spcBef>
              <a:spcAft>
                <a:spcPts val="0"/>
              </a:spcAft>
              <a:buSzPts val="4500"/>
              <a:buFont typeface="Montserrat"/>
              <a:buChar char="●"/>
            </a:pPr>
            <a:r>
              <a:rPr lang="en-US" sz="4500">
                <a:latin typeface="Montserrat"/>
                <a:ea typeface="Montserrat"/>
                <a:cs typeface="Montserrat"/>
                <a:sym typeface="Montserrat"/>
              </a:rPr>
              <a:t>Don’t t</a:t>
            </a:r>
            <a:r>
              <a:rPr lang="en-US" sz="4500">
                <a:latin typeface="Montserrat"/>
                <a:ea typeface="Montserrat"/>
                <a:cs typeface="Montserrat"/>
                <a:sym typeface="Montserrat"/>
              </a:rPr>
              <a:t>ry to force your product or brand on an influencer whose audience doesn’t align with yours. </a:t>
            </a:r>
            <a:endParaRPr sz="4500">
              <a:latin typeface="Montserrat"/>
              <a:ea typeface="Montserrat"/>
              <a:cs typeface="Montserrat"/>
              <a:sym typeface="Montserrat"/>
            </a:endParaRPr>
          </a:p>
          <a:p>
            <a:pPr indent="-514350" lvl="0" marL="914400" rtl="0" algn="l">
              <a:lnSpc>
                <a:spcPct val="115000"/>
              </a:lnSpc>
              <a:spcBef>
                <a:spcPts val="0"/>
              </a:spcBef>
              <a:spcAft>
                <a:spcPts val="0"/>
              </a:spcAft>
              <a:buSzPts val="4500"/>
              <a:buFont typeface="Montserrat"/>
              <a:buChar char="●"/>
            </a:pPr>
            <a:r>
              <a:rPr lang="en-US" sz="4500">
                <a:latin typeface="Montserrat"/>
                <a:ea typeface="Montserrat"/>
                <a:cs typeface="Montserrat"/>
                <a:sym typeface="Montserrat"/>
              </a:rPr>
              <a:t>Don’t go rogue and run a campaign without a proper tracking setup. </a:t>
            </a:r>
            <a:endParaRPr sz="4500">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4" name="Shape 734"/>
        <p:cNvGrpSpPr/>
        <p:nvPr/>
      </p:nvGrpSpPr>
      <p:grpSpPr>
        <a:xfrm>
          <a:off x="0" y="0"/>
          <a:ext cx="0" cy="0"/>
          <a:chOff x="0" y="0"/>
          <a:chExt cx="0" cy="0"/>
        </a:xfrm>
      </p:grpSpPr>
      <p:sp>
        <p:nvSpPr>
          <p:cNvPr id="735" name="Google Shape;735;p14"/>
          <p:cNvSpPr/>
          <p:nvPr/>
        </p:nvSpPr>
        <p:spPr>
          <a:xfrm>
            <a:off x="3820714" y="3190367"/>
            <a:ext cx="10102660" cy="8992997"/>
          </a:xfrm>
          <a:custGeom>
            <a:rect b="b" l="l" r="r" t="t"/>
            <a:pathLst>
              <a:path extrusionOk="0" h="8992997" w="10102659">
                <a:moveTo>
                  <a:pt x="9125178" y="420192"/>
                </a:moveTo>
                <a:lnTo>
                  <a:pt x="1042428" y="29997"/>
                </a:lnTo>
                <a:cubicBezTo>
                  <a:pt x="420928" y="0"/>
                  <a:pt x="0" y="654050"/>
                  <a:pt x="284772" y="1207300"/>
                </a:cubicBezTo>
                <a:lnTo>
                  <a:pt x="3988231" y="8402256"/>
                </a:lnTo>
                <a:cubicBezTo>
                  <a:pt x="4272991" y="8955493"/>
                  <a:pt x="5049888" y="8992997"/>
                  <a:pt x="5386628" y="8469757"/>
                </a:cubicBezTo>
                <a:lnTo>
                  <a:pt x="9765906" y="1664995"/>
                </a:lnTo>
                <a:cubicBezTo>
                  <a:pt x="10102659" y="1141755"/>
                  <a:pt x="9746691" y="450189"/>
                  <a:pt x="9125178" y="420192"/>
                </a:cubicBezTo>
                <a:close/>
              </a:path>
            </a:pathLst>
          </a:custGeom>
          <a:solidFill>
            <a:schemeClr val="accent4"/>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36" name="Google Shape;736;p14"/>
          <p:cNvSpPr/>
          <p:nvPr/>
        </p:nvSpPr>
        <p:spPr>
          <a:xfrm>
            <a:off x="-40652" y="2838372"/>
            <a:ext cx="7755052" cy="8477961"/>
          </a:xfrm>
          <a:custGeom>
            <a:rect b="b" l="l" r="r" t="t"/>
            <a:pathLst>
              <a:path extrusionOk="0" h="8477961" w="7755051">
                <a:moveTo>
                  <a:pt x="0" y="8477961"/>
                </a:moveTo>
                <a:lnTo>
                  <a:pt x="5387606" y="5704801"/>
                </a:lnTo>
                <a:cubicBezTo>
                  <a:pt x="5590120" y="5600560"/>
                  <a:pt x="5669788" y="5351881"/>
                  <a:pt x="5565546" y="5149367"/>
                </a:cubicBezTo>
                <a:lnTo>
                  <a:pt x="3807383" y="1733651"/>
                </a:lnTo>
                <a:cubicBezTo>
                  <a:pt x="3616045" y="1361922"/>
                  <a:pt x="3631691" y="927049"/>
                  <a:pt x="3849268" y="570357"/>
                </a:cubicBezTo>
                <a:cubicBezTo>
                  <a:pt x="4067111" y="213220"/>
                  <a:pt x="4445952" y="0"/>
                  <a:pt x="4862690" y="0"/>
                </a:cubicBezTo>
                <a:cubicBezTo>
                  <a:pt x="4882375" y="0"/>
                  <a:pt x="4902403" y="482"/>
                  <a:pt x="4922164" y="1435"/>
                </a:cubicBezTo>
                <a:lnTo>
                  <a:pt x="7755051" y="138188"/>
                </a:lnTo>
              </a:path>
            </a:pathLst>
          </a:custGeom>
          <a:noFill/>
          <a:ln cap="rnd" cmpd="sng" w="101600">
            <a:solidFill>
              <a:schemeClr val="dk2"/>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37" name="Google Shape;737;p14"/>
          <p:cNvSpPr/>
          <p:nvPr/>
        </p:nvSpPr>
        <p:spPr>
          <a:xfrm>
            <a:off x="2090656" y="1626448"/>
            <a:ext cx="902297" cy="826630"/>
          </a:xfrm>
          <a:custGeom>
            <a:rect b="b" l="l" r="r" t="t"/>
            <a:pathLst>
              <a:path extrusionOk="0" h="826630" w="902296">
                <a:moveTo>
                  <a:pt x="96227" y="821067"/>
                </a:moveTo>
                <a:lnTo>
                  <a:pt x="818121" y="748703"/>
                </a:lnTo>
                <a:cubicBezTo>
                  <a:pt x="873620" y="743140"/>
                  <a:pt x="902296" y="679564"/>
                  <a:pt x="869721" y="634276"/>
                </a:cubicBezTo>
                <a:lnTo>
                  <a:pt x="446112" y="45288"/>
                </a:lnTo>
                <a:cubicBezTo>
                  <a:pt x="413524" y="0"/>
                  <a:pt x="344144" y="6959"/>
                  <a:pt x="321208" y="57810"/>
                </a:cubicBezTo>
                <a:lnTo>
                  <a:pt x="22936" y="719162"/>
                </a:lnTo>
                <a:cubicBezTo>
                  <a:pt x="0" y="770013"/>
                  <a:pt x="40716" y="826630"/>
                  <a:pt x="96227" y="821067"/>
                </a:cubicBezTo>
                <a:close/>
              </a:path>
            </a:pathLst>
          </a:custGeom>
          <a:noFill/>
          <a:ln cap="rnd" cmpd="sng" w="101600">
            <a:solidFill>
              <a:schemeClr val="accent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38" name="Google Shape;738;p14"/>
          <p:cNvSpPr/>
          <p:nvPr/>
        </p:nvSpPr>
        <p:spPr>
          <a:xfrm>
            <a:off x="19594052" y="9679407"/>
            <a:ext cx="1389139" cy="1418171"/>
          </a:xfrm>
          <a:custGeom>
            <a:rect b="b" l="l" r="r" t="t"/>
            <a:pathLst>
              <a:path extrusionOk="0" h="1418170" w="1389138">
                <a:moveTo>
                  <a:pt x="469646" y="1357401"/>
                </a:moveTo>
                <a:lnTo>
                  <a:pt x="1323479" y="567029"/>
                </a:lnTo>
                <a:cubicBezTo>
                  <a:pt x="1389138" y="506260"/>
                  <a:pt x="1364373" y="397205"/>
                  <a:pt x="1278928" y="370725"/>
                </a:cubicBezTo>
                <a:lnTo>
                  <a:pt x="167525" y="26466"/>
                </a:lnTo>
                <a:cubicBezTo>
                  <a:pt x="82054" y="0"/>
                  <a:pt x="0" y="75971"/>
                  <a:pt x="19799" y="163207"/>
                </a:cubicBezTo>
                <a:lnTo>
                  <a:pt x="277355" y="1297838"/>
                </a:lnTo>
                <a:cubicBezTo>
                  <a:pt x="297167" y="1385087"/>
                  <a:pt x="403999" y="1418170"/>
                  <a:pt x="469646" y="1357401"/>
                </a:cubicBezTo>
                <a:close/>
              </a:path>
            </a:pathLst>
          </a:custGeom>
          <a:noFill/>
          <a:ln cap="rnd" cmpd="sng" w="101600">
            <a:solidFill>
              <a:schemeClr val="lt2"/>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39" name="Google Shape;739;p14"/>
          <p:cNvSpPr/>
          <p:nvPr/>
        </p:nvSpPr>
        <p:spPr>
          <a:xfrm>
            <a:off x="19623713" y="10798230"/>
            <a:ext cx="3859200" cy="2946007"/>
          </a:xfrm>
          <a:custGeom>
            <a:rect b="b" l="l" r="r" t="t"/>
            <a:pathLst>
              <a:path extrusionOk="0" h="2946006" w="3859199">
                <a:moveTo>
                  <a:pt x="3859199" y="2946006"/>
                </a:moveTo>
                <a:lnTo>
                  <a:pt x="1179842" y="46139"/>
                </a:lnTo>
                <a:cubicBezTo>
                  <a:pt x="1139558" y="2628"/>
                  <a:pt x="1071638" y="0"/>
                  <a:pt x="1028115" y="40284"/>
                </a:cubicBezTo>
                <a:lnTo>
                  <a:pt x="612521" y="424980"/>
                </a:lnTo>
                <a:cubicBezTo>
                  <a:pt x="543839" y="488569"/>
                  <a:pt x="454698" y="523595"/>
                  <a:pt x="361518" y="523595"/>
                </a:cubicBezTo>
                <a:lnTo>
                  <a:pt x="361505" y="523595"/>
                </a:lnTo>
                <a:cubicBezTo>
                  <a:pt x="187198" y="523595"/>
                  <a:pt x="38544" y="405015"/>
                  <a:pt x="0" y="235254"/>
                </a:cubicBezTo>
              </a:path>
            </a:pathLst>
          </a:custGeom>
          <a:noFill/>
          <a:ln cap="rnd" cmpd="sng" w="101600">
            <a:solidFill>
              <a:schemeClr val="dk2"/>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40" name="Google Shape;740;p14"/>
          <p:cNvSpPr txBox="1"/>
          <p:nvPr/>
        </p:nvSpPr>
        <p:spPr>
          <a:xfrm>
            <a:off x="14780449" y="2592475"/>
            <a:ext cx="8423700" cy="4602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US" sz="4000" u="sng">
                <a:solidFill>
                  <a:srgbClr val="1155CC"/>
                </a:solidFill>
                <a:latin typeface="Montserrat"/>
                <a:ea typeface="Montserrat"/>
                <a:cs typeface="Montserrat"/>
                <a:sym typeface="Montserrat"/>
                <a:hlinkClick r:id="rId3"/>
              </a:rPr>
              <a:t>Does Influencer Marketing Actually Work</a:t>
            </a:r>
            <a:endParaRPr sz="4000">
              <a:latin typeface="Montserrat"/>
              <a:ea typeface="Montserrat"/>
              <a:cs typeface="Montserrat"/>
              <a:sym typeface="Montserrat"/>
            </a:endParaRPr>
          </a:p>
          <a:p>
            <a:pPr indent="0" lvl="0" marL="0" rtl="0" algn="l">
              <a:lnSpc>
                <a:spcPct val="115000"/>
              </a:lnSpc>
              <a:spcBef>
                <a:spcPts val="0"/>
              </a:spcBef>
              <a:spcAft>
                <a:spcPts val="0"/>
              </a:spcAft>
              <a:buNone/>
            </a:pPr>
            <a:r>
              <a:t/>
            </a:r>
            <a:endParaRPr sz="4000">
              <a:latin typeface="Montserrat"/>
              <a:ea typeface="Montserrat"/>
              <a:cs typeface="Montserrat"/>
              <a:sym typeface="Montserrat"/>
            </a:endParaRPr>
          </a:p>
          <a:p>
            <a:pPr indent="0" lvl="0" marL="0" rtl="0" algn="l">
              <a:lnSpc>
                <a:spcPct val="115000"/>
              </a:lnSpc>
              <a:spcBef>
                <a:spcPts val="0"/>
              </a:spcBef>
              <a:spcAft>
                <a:spcPts val="0"/>
              </a:spcAft>
              <a:buNone/>
            </a:pPr>
            <a:r>
              <a:rPr lang="en-US" sz="4000" u="sng">
                <a:solidFill>
                  <a:srgbClr val="1155CC"/>
                </a:solidFill>
                <a:latin typeface="Montserrat"/>
                <a:ea typeface="Montserrat"/>
                <a:cs typeface="Montserrat"/>
                <a:sym typeface="Montserrat"/>
                <a:hlinkClick r:id="rId4"/>
              </a:rPr>
              <a:t>5 Great Examples of Instagram Influencer Marketing </a:t>
            </a:r>
            <a:endParaRPr sz="4000">
              <a:latin typeface="Montserrat"/>
              <a:ea typeface="Montserrat"/>
              <a:cs typeface="Montserrat"/>
              <a:sym typeface="Montserrat"/>
            </a:endParaRPr>
          </a:p>
          <a:p>
            <a:pPr indent="0" lvl="0" marL="0" rtl="0" algn="l">
              <a:lnSpc>
                <a:spcPct val="115000"/>
              </a:lnSpc>
              <a:spcBef>
                <a:spcPts val="0"/>
              </a:spcBef>
              <a:spcAft>
                <a:spcPts val="0"/>
              </a:spcAft>
              <a:buNone/>
            </a:pPr>
            <a:r>
              <a:t/>
            </a:r>
            <a:endParaRPr sz="4000">
              <a:latin typeface="Montserrat"/>
              <a:ea typeface="Montserrat"/>
              <a:cs typeface="Montserrat"/>
              <a:sym typeface="Montserrat"/>
            </a:endParaRPr>
          </a:p>
          <a:p>
            <a:pPr indent="0" lvl="0" marL="0" rtl="0" algn="l">
              <a:lnSpc>
                <a:spcPct val="115000"/>
              </a:lnSpc>
              <a:spcBef>
                <a:spcPts val="0"/>
              </a:spcBef>
              <a:spcAft>
                <a:spcPts val="0"/>
              </a:spcAft>
              <a:buNone/>
            </a:pPr>
            <a:r>
              <a:rPr lang="en-US" sz="4000" u="sng">
                <a:solidFill>
                  <a:srgbClr val="1155CC"/>
                </a:solidFill>
                <a:latin typeface="Montserrat"/>
                <a:ea typeface="Montserrat"/>
                <a:cs typeface="Montserrat"/>
                <a:sym typeface="Montserrat"/>
                <a:hlinkClick r:id="rId5"/>
              </a:rPr>
              <a:t>How To Work With Influencers—The Ultimate Guide</a:t>
            </a:r>
            <a:endParaRPr/>
          </a:p>
          <a:p>
            <a:pPr indent="0" lvl="0" marL="0" rtl="0" algn="l">
              <a:lnSpc>
                <a:spcPct val="115000"/>
              </a:lnSpc>
              <a:spcBef>
                <a:spcPts val="0"/>
              </a:spcBef>
              <a:spcAft>
                <a:spcPts val="0"/>
              </a:spcAft>
              <a:buNone/>
            </a:pPr>
            <a:r>
              <a:rPr lang="en-US" sz="4000" u="sng">
                <a:solidFill>
                  <a:srgbClr val="1155CC"/>
                </a:solidFill>
                <a:latin typeface="Montserrat"/>
                <a:ea typeface="Montserrat"/>
                <a:cs typeface="Montserrat"/>
                <a:sym typeface="Montserrat"/>
                <a:hlinkClick r:id="rId6"/>
              </a:rPr>
              <a:t> </a:t>
            </a:r>
            <a:endParaRPr sz="4000">
              <a:latin typeface="Montserrat"/>
              <a:ea typeface="Montserrat"/>
              <a:cs typeface="Montserrat"/>
              <a:sym typeface="Montserrat"/>
            </a:endParaRPr>
          </a:p>
          <a:p>
            <a:pPr indent="0" lvl="0" marL="0" rtl="0" algn="l">
              <a:lnSpc>
                <a:spcPct val="115000"/>
              </a:lnSpc>
              <a:spcBef>
                <a:spcPts val="0"/>
              </a:spcBef>
              <a:spcAft>
                <a:spcPts val="0"/>
              </a:spcAft>
              <a:buNone/>
            </a:pPr>
            <a:r>
              <a:rPr lang="en-US" sz="4000" u="sng">
                <a:solidFill>
                  <a:srgbClr val="1155CC"/>
                </a:solidFill>
                <a:latin typeface="Montserrat"/>
                <a:ea typeface="Montserrat"/>
                <a:cs typeface="Montserrat"/>
                <a:sym typeface="Montserrat"/>
                <a:hlinkClick r:id="rId7"/>
              </a:rPr>
              <a:t>An Expert’s Guide To Influencer Marketing </a:t>
            </a:r>
            <a:endParaRPr b="1" sz="40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6000"/>
              <a:buFont typeface="Arial"/>
              <a:buNone/>
            </a:pPr>
            <a:r>
              <a:rPr b="1" i="0" lang="en-US" sz="4000" u="none" cap="none" strike="noStrike">
                <a:solidFill>
                  <a:schemeClr val="dk1"/>
                </a:solidFill>
                <a:latin typeface="Montserrat"/>
                <a:ea typeface="Montserrat"/>
                <a:cs typeface="Montserrat"/>
                <a:sym typeface="Montserrat"/>
              </a:rPr>
              <a:t> </a:t>
            </a:r>
            <a:endParaRPr i="0" sz="40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6000"/>
              <a:buFont typeface="Arial"/>
              <a:buNone/>
            </a:pPr>
            <a:r>
              <a:rPr b="1" i="0" lang="en-US" sz="6000" u="none" cap="none" strike="noStrike">
                <a:solidFill>
                  <a:schemeClr val="dk1"/>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p:txBody>
      </p:sp>
      <p:sp>
        <p:nvSpPr>
          <p:cNvPr id="741" name="Google Shape;741;p14"/>
          <p:cNvSpPr txBox="1"/>
          <p:nvPr/>
        </p:nvSpPr>
        <p:spPr>
          <a:xfrm>
            <a:off x="11867998" y="12984261"/>
            <a:ext cx="648004"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Montserrat"/>
                <a:ea typeface="Montserrat"/>
                <a:cs typeface="Montserrat"/>
                <a:sym typeface="Montserrat"/>
              </a:rPr>
              <a:t>24</a:t>
            </a:r>
            <a:endParaRPr b="0" i="0" sz="3000" u="none" cap="none" strike="noStrike">
              <a:solidFill>
                <a:schemeClr val="dk1"/>
              </a:solidFill>
              <a:latin typeface="Montserrat"/>
              <a:ea typeface="Montserrat"/>
              <a:cs typeface="Montserrat"/>
              <a:sym typeface="Montserrat"/>
            </a:endParaRPr>
          </a:p>
        </p:txBody>
      </p:sp>
      <p:sp>
        <p:nvSpPr>
          <p:cNvPr id="742" name="Google Shape;742;p14"/>
          <p:cNvSpPr txBox="1"/>
          <p:nvPr/>
        </p:nvSpPr>
        <p:spPr>
          <a:xfrm>
            <a:off x="6749175" y="151825"/>
            <a:ext cx="12440100" cy="2629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5900"/>
              <a:buFont typeface="Arial"/>
              <a:buNone/>
            </a:pPr>
            <a:r>
              <a:rPr b="1" lang="en-US" sz="8000">
                <a:latin typeface="Montserrat"/>
                <a:ea typeface="Montserrat"/>
                <a:cs typeface="Montserrat"/>
                <a:sym typeface="Montserrat"/>
              </a:rPr>
              <a:t>Resources</a:t>
            </a:r>
            <a:endParaRPr b="1" i="0" sz="8000" u="none" cap="none" strike="noStrike">
              <a:solidFill>
                <a:srgbClr val="000000"/>
              </a:solidFill>
              <a:latin typeface="Montserrat"/>
              <a:ea typeface="Montserrat"/>
              <a:cs typeface="Montserrat"/>
              <a:sym typeface="Montserrat"/>
            </a:endParaRPr>
          </a:p>
        </p:txBody>
      </p:sp>
      <p:sp>
        <p:nvSpPr>
          <p:cNvPr id="743" name="Google Shape;743;p14"/>
          <p:cNvSpPr txBox="1"/>
          <p:nvPr/>
        </p:nvSpPr>
        <p:spPr>
          <a:xfrm>
            <a:off x="7929621" y="12700667"/>
            <a:ext cx="84546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E2128"/>
                </a:solidFill>
                <a:latin typeface="Montserrat"/>
                <a:ea typeface="Montserrat"/>
                <a:cs typeface="Montserrat"/>
                <a:sym typeface="Montserrat"/>
              </a:rPr>
              <a:t>Source </a:t>
            </a:r>
            <a:r>
              <a:rPr b="1" lang="en-US" sz="3000">
                <a:latin typeface="Montserrat"/>
                <a:ea typeface="Montserrat"/>
                <a:cs typeface="Montserrat"/>
                <a:sym typeface="Montserrat"/>
              </a:rPr>
              <a:t>Hubspot + SproutSocial</a:t>
            </a:r>
            <a:endParaRPr b="1" sz="3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rgbClr val="1E2128"/>
              </a:solidFill>
              <a:latin typeface="Montserrat"/>
              <a:ea typeface="Montserrat"/>
              <a:cs typeface="Montserrat"/>
              <a:sym typeface="Montserrat"/>
            </a:endParaRPr>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40"/>
                                        </p:tgtEl>
                                        <p:attrNameLst>
                                          <p:attrName>style.visibility</p:attrName>
                                        </p:attrNameLst>
                                      </p:cBhvr>
                                      <p:to>
                                        <p:strVal val="visible"/>
                                      </p:to>
                                    </p:set>
                                    <p:animEffect filter="fade" transition="in">
                                      <p:cBhvr>
                                        <p:cTn dur="750"/>
                                        <p:tgtEl>
                                          <p:spTgt spid="740"/>
                                        </p:tgtEl>
                                      </p:cBhvr>
                                    </p:animEffect>
                                  </p:childTnLst>
                                </p:cTn>
                              </p:par>
                              <p:par>
                                <p:cTn fill="hold" nodeType="withEffect" presetClass="entr" presetID="10" presetSubtype="0">
                                  <p:stCondLst>
                                    <p:cond delay="0"/>
                                  </p:stCondLst>
                                  <p:childTnLst>
                                    <p:set>
                                      <p:cBhvr>
                                        <p:cTn dur="1" fill="hold">
                                          <p:stCondLst>
                                            <p:cond delay="0"/>
                                          </p:stCondLst>
                                        </p:cTn>
                                        <p:tgtEl>
                                          <p:spTgt spid="738"/>
                                        </p:tgtEl>
                                        <p:attrNameLst>
                                          <p:attrName>style.visibility</p:attrName>
                                        </p:attrNameLst>
                                      </p:cBhvr>
                                      <p:to>
                                        <p:strVal val="visible"/>
                                      </p:to>
                                    </p:set>
                                    <p:animEffect filter="fade" transition="in">
                                      <p:cBhvr>
                                        <p:cTn dur="750"/>
                                        <p:tgtEl>
                                          <p:spTgt spid="738"/>
                                        </p:tgtEl>
                                      </p:cBhvr>
                                    </p:animEffect>
                                  </p:childTnLst>
                                </p:cTn>
                              </p:par>
                              <p:par>
                                <p:cTn fill="hold" nodeType="withEffect" presetClass="entr" presetID="10" presetSubtype="0">
                                  <p:stCondLst>
                                    <p:cond delay="0"/>
                                  </p:stCondLst>
                                  <p:childTnLst>
                                    <p:set>
                                      <p:cBhvr>
                                        <p:cTn dur="1" fill="hold">
                                          <p:stCondLst>
                                            <p:cond delay="0"/>
                                          </p:stCondLst>
                                        </p:cTn>
                                        <p:tgtEl>
                                          <p:spTgt spid="739"/>
                                        </p:tgtEl>
                                        <p:attrNameLst>
                                          <p:attrName>style.visibility</p:attrName>
                                        </p:attrNameLst>
                                      </p:cBhvr>
                                      <p:to>
                                        <p:strVal val="visible"/>
                                      </p:to>
                                    </p:set>
                                    <p:animEffect filter="fade" transition="in">
                                      <p:cBhvr>
                                        <p:cTn dur="1000"/>
                                        <p:tgtEl>
                                          <p:spTgt spid="739"/>
                                        </p:tgtEl>
                                      </p:cBhvr>
                                    </p:animEffect>
                                  </p:childTnLst>
                                </p:cTn>
                              </p:par>
                              <p:par>
                                <p:cTn fill="hold" nodeType="withEffect" presetClass="entr" presetID="10" presetSubtype="0">
                                  <p:stCondLst>
                                    <p:cond delay="0"/>
                                  </p:stCondLst>
                                  <p:childTnLst>
                                    <p:set>
                                      <p:cBhvr>
                                        <p:cTn dur="1" fill="hold">
                                          <p:stCondLst>
                                            <p:cond delay="0"/>
                                          </p:stCondLst>
                                        </p:cTn>
                                        <p:tgtEl>
                                          <p:spTgt spid="741"/>
                                        </p:tgtEl>
                                        <p:attrNameLst>
                                          <p:attrName>style.visibility</p:attrName>
                                        </p:attrNameLst>
                                      </p:cBhvr>
                                      <p:to>
                                        <p:strVal val="visible"/>
                                      </p:to>
                                    </p:set>
                                    <p:animEffect filter="fade" transition="in">
                                      <p:cBhvr>
                                        <p:cTn dur="750"/>
                                        <p:tgtEl>
                                          <p:spTgt spid="741"/>
                                        </p:tgtEl>
                                      </p:cBhvr>
                                    </p:animEffect>
                                  </p:childTnLst>
                                </p:cTn>
                              </p:par>
                              <p:par>
                                <p:cTn fill="hold" nodeType="withEffect" presetClass="entr" presetID="10" presetSubtype="0">
                                  <p:stCondLst>
                                    <p:cond delay="0"/>
                                  </p:stCondLst>
                                  <p:childTnLst>
                                    <p:set>
                                      <p:cBhvr>
                                        <p:cTn dur="1" fill="hold">
                                          <p:stCondLst>
                                            <p:cond delay="0"/>
                                          </p:stCondLst>
                                        </p:cTn>
                                        <p:tgtEl>
                                          <p:spTgt spid="737"/>
                                        </p:tgtEl>
                                        <p:attrNameLst>
                                          <p:attrName>style.visibility</p:attrName>
                                        </p:attrNameLst>
                                      </p:cBhvr>
                                      <p:to>
                                        <p:strVal val="visible"/>
                                      </p:to>
                                    </p:set>
                                    <p:animEffect filter="fade" transition="in">
                                      <p:cBhvr>
                                        <p:cTn dur="1000"/>
                                        <p:tgtEl>
                                          <p:spTgt spid="737"/>
                                        </p:tgtEl>
                                      </p:cBhvr>
                                    </p:animEffect>
                                  </p:childTnLst>
                                </p:cTn>
                              </p:par>
                              <p:par>
                                <p:cTn fill="hold" nodeType="withEffect" presetClass="entr" presetID="10" presetSubtype="0">
                                  <p:stCondLst>
                                    <p:cond delay="0"/>
                                  </p:stCondLst>
                                  <p:childTnLst>
                                    <p:set>
                                      <p:cBhvr>
                                        <p:cTn dur="1" fill="hold">
                                          <p:stCondLst>
                                            <p:cond delay="0"/>
                                          </p:stCondLst>
                                        </p:cTn>
                                        <p:tgtEl>
                                          <p:spTgt spid="735"/>
                                        </p:tgtEl>
                                        <p:attrNameLst>
                                          <p:attrName>style.visibility</p:attrName>
                                        </p:attrNameLst>
                                      </p:cBhvr>
                                      <p:to>
                                        <p:strVal val="visible"/>
                                      </p:to>
                                    </p:set>
                                    <p:animEffect filter="fade" transition="in">
                                      <p:cBhvr>
                                        <p:cTn dur="1000"/>
                                        <p:tgtEl>
                                          <p:spTgt spid="735"/>
                                        </p:tgtEl>
                                      </p:cBhvr>
                                    </p:animEffect>
                                  </p:childTnLst>
                                </p:cTn>
                              </p:par>
                              <p:par>
                                <p:cTn fill="hold" nodeType="withEffect" presetClass="entr" presetID="10" presetSubtype="0">
                                  <p:stCondLst>
                                    <p:cond delay="0"/>
                                  </p:stCondLst>
                                  <p:childTnLst>
                                    <p:set>
                                      <p:cBhvr>
                                        <p:cTn dur="1" fill="hold">
                                          <p:stCondLst>
                                            <p:cond delay="0"/>
                                          </p:stCondLst>
                                        </p:cTn>
                                        <p:tgtEl>
                                          <p:spTgt spid="736"/>
                                        </p:tgtEl>
                                        <p:attrNameLst>
                                          <p:attrName>style.visibility</p:attrName>
                                        </p:attrNameLst>
                                      </p:cBhvr>
                                      <p:to>
                                        <p:strVal val="visible"/>
                                      </p:to>
                                    </p:set>
                                    <p:animEffect filter="fade" transition="in">
                                      <p:cBhvr>
                                        <p:cTn dur="1000"/>
                                        <p:tgtEl>
                                          <p:spTgt spid="7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8" name="Shape 748"/>
        <p:cNvGrpSpPr/>
        <p:nvPr/>
      </p:nvGrpSpPr>
      <p:grpSpPr>
        <a:xfrm>
          <a:off x="0" y="0"/>
          <a:ext cx="0" cy="0"/>
          <a:chOff x="0" y="0"/>
          <a:chExt cx="0" cy="0"/>
        </a:xfrm>
      </p:grpSpPr>
      <p:cxnSp>
        <p:nvCxnSpPr>
          <p:cNvPr id="749" name="Google Shape;749;g8822156985_0_216"/>
          <p:cNvCxnSpPr/>
          <p:nvPr/>
        </p:nvCxnSpPr>
        <p:spPr>
          <a:xfrm>
            <a:off x="12191960" y="12201621"/>
            <a:ext cx="0" cy="1539900"/>
          </a:xfrm>
          <a:prstGeom prst="straightConnector1">
            <a:avLst/>
          </a:prstGeom>
          <a:noFill/>
          <a:ln cap="rnd" cmpd="sng" w="84050">
            <a:solidFill>
              <a:schemeClr val="dk2"/>
            </a:solidFill>
            <a:prstDash val="solid"/>
            <a:round/>
            <a:headEnd len="sm" w="sm" type="none"/>
            <a:tailEnd len="sm" w="sm" type="none"/>
          </a:ln>
        </p:spPr>
      </p:cxnSp>
      <p:sp>
        <p:nvSpPr>
          <p:cNvPr id="750" name="Google Shape;750;g8822156985_0_216"/>
          <p:cNvSpPr/>
          <p:nvPr/>
        </p:nvSpPr>
        <p:spPr>
          <a:xfrm>
            <a:off x="16693895" y="-241300"/>
            <a:ext cx="3571392" cy="8494572"/>
          </a:xfrm>
          <a:custGeom>
            <a:rect b="b" l="l" r="r" t="t"/>
            <a:pathLst>
              <a:path extrusionOk="0" h="8494572" w="3571392">
                <a:moveTo>
                  <a:pt x="3450577" y="0"/>
                </a:moveTo>
                <a:lnTo>
                  <a:pt x="1088656" y="3467938"/>
                </a:lnTo>
                <a:cubicBezTo>
                  <a:pt x="1009307" y="3584460"/>
                  <a:pt x="1039431" y="3743261"/>
                  <a:pt x="1155953" y="3822623"/>
                </a:cubicBezTo>
                <a:lnTo>
                  <a:pt x="2888068" y="5002301"/>
                </a:lnTo>
                <a:cubicBezTo>
                  <a:pt x="3333813" y="5305882"/>
                  <a:pt x="3571392" y="5722683"/>
                  <a:pt x="3539896" y="6145809"/>
                </a:cubicBezTo>
                <a:cubicBezTo>
                  <a:pt x="3508400" y="6568935"/>
                  <a:pt x="3211715" y="6945947"/>
                  <a:pt x="2725915" y="7180186"/>
                </a:cubicBezTo>
                <a:lnTo>
                  <a:pt x="0" y="8494572"/>
                </a:lnTo>
              </a:path>
            </a:pathLst>
          </a:custGeom>
          <a:noFill/>
          <a:ln cap="rnd" cmpd="sng" w="1016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51" name="Google Shape;751;g8822156985_0_216"/>
          <p:cNvSpPr/>
          <p:nvPr/>
        </p:nvSpPr>
        <p:spPr>
          <a:xfrm>
            <a:off x="2470581" y="7771339"/>
            <a:ext cx="6334480" cy="6122987"/>
          </a:xfrm>
          <a:custGeom>
            <a:rect b="b" l="l" r="r" t="t"/>
            <a:pathLst>
              <a:path extrusionOk="0" h="6122987" w="6334480">
                <a:moveTo>
                  <a:pt x="0" y="6122987"/>
                </a:moveTo>
                <a:lnTo>
                  <a:pt x="1720011" y="4527677"/>
                </a:lnTo>
                <a:cubicBezTo>
                  <a:pt x="1823377" y="4431804"/>
                  <a:pt x="1829460" y="4270286"/>
                  <a:pt x="1733575" y="4166920"/>
                </a:cubicBezTo>
                <a:lnTo>
                  <a:pt x="642594" y="2990659"/>
                </a:lnTo>
                <a:cubicBezTo>
                  <a:pt x="325450" y="2648737"/>
                  <a:pt x="206552" y="2248573"/>
                  <a:pt x="316382" y="1892795"/>
                </a:cubicBezTo>
                <a:cubicBezTo>
                  <a:pt x="426199" y="1537017"/>
                  <a:pt x="749960" y="1273492"/>
                  <a:pt x="1204633" y="1169809"/>
                </a:cubicBezTo>
                <a:lnTo>
                  <a:pt x="6334480" y="0"/>
                </a:lnTo>
              </a:path>
            </a:pathLst>
          </a:custGeom>
          <a:noFill/>
          <a:ln cap="rnd" cmpd="sng" w="1016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52" name="Google Shape;752;g8822156985_0_216"/>
          <p:cNvSpPr/>
          <p:nvPr/>
        </p:nvSpPr>
        <p:spPr>
          <a:xfrm>
            <a:off x="4444425" y="2526729"/>
            <a:ext cx="805052" cy="870381"/>
          </a:xfrm>
          <a:custGeom>
            <a:rect b="b" l="l" r="r" t="t"/>
            <a:pathLst>
              <a:path extrusionOk="0" h="870381" w="805052">
                <a:moveTo>
                  <a:pt x="720267" y="109905"/>
                </a:moveTo>
                <a:cubicBezTo>
                  <a:pt x="710501" y="26987"/>
                  <a:pt x="647763" y="0"/>
                  <a:pt x="580834" y="49910"/>
                </a:cubicBezTo>
                <a:lnTo>
                  <a:pt x="66928" y="433235"/>
                </a:lnTo>
                <a:cubicBezTo>
                  <a:pt x="0" y="483158"/>
                  <a:pt x="8000" y="550989"/>
                  <a:pt x="84683" y="583984"/>
                </a:cubicBezTo>
                <a:lnTo>
                  <a:pt x="673608" y="837387"/>
                </a:lnTo>
                <a:cubicBezTo>
                  <a:pt x="750303" y="870381"/>
                  <a:pt x="805052" y="829538"/>
                  <a:pt x="795286" y="746632"/>
                </a:cubicBezTo>
                <a:lnTo>
                  <a:pt x="720267" y="109905"/>
                </a:lnTo>
                <a:close/>
              </a:path>
            </a:pathLst>
          </a:custGeom>
          <a:noFill/>
          <a:ln cap="rnd" cmpd="sng" w="1016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53" name="Google Shape;753;g8822156985_0_216"/>
          <p:cNvSpPr/>
          <p:nvPr/>
        </p:nvSpPr>
        <p:spPr>
          <a:xfrm>
            <a:off x="12134404" y="980635"/>
            <a:ext cx="7925866" cy="8774849"/>
          </a:xfrm>
          <a:custGeom>
            <a:rect b="b" l="l" r="r" t="t"/>
            <a:pathLst>
              <a:path extrusionOk="0" h="8774849" w="7925866">
                <a:moveTo>
                  <a:pt x="7233081" y="4095267"/>
                </a:moveTo>
                <a:lnTo>
                  <a:pt x="1912861" y="471830"/>
                </a:lnTo>
                <a:cubicBezTo>
                  <a:pt x="1220088" y="0"/>
                  <a:pt x="602335" y="297853"/>
                  <a:pt x="540118" y="1133741"/>
                </a:cubicBezTo>
                <a:lnTo>
                  <a:pt x="62229" y="7552918"/>
                </a:lnTo>
                <a:cubicBezTo>
                  <a:pt x="0" y="8388807"/>
                  <a:pt x="566826" y="8774849"/>
                  <a:pt x="1321828" y="8410790"/>
                </a:cubicBezTo>
                <a:lnTo>
                  <a:pt x="7119937" y="5615063"/>
                </a:lnTo>
                <a:cubicBezTo>
                  <a:pt x="7874952" y="5251018"/>
                  <a:pt x="7925866" y="4567110"/>
                  <a:pt x="7233081" y="4095267"/>
                </a:cubicBezTo>
                <a:close/>
                <a:moveTo>
                  <a:pt x="1402422" y="6657200"/>
                </a:moveTo>
                <a:lnTo>
                  <a:pt x="1732889" y="2218016"/>
                </a:lnTo>
                <a:cubicBezTo>
                  <a:pt x="1743367" y="2077504"/>
                  <a:pt x="1902015" y="2001011"/>
                  <a:pt x="2018474" y="2080323"/>
                </a:cubicBezTo>
                <a:lnTo>
                  <a:pt x="5697677" y="4586122"/>
                </a:lnTo>
                <a:cubicBezTo>
                  <a:pt x="5814136" y="4665446"/>
                  <a:pt x="5801067" y="4841087"/>
                  <a:pt x="5674144" y="4902276"/>
                </a:cubicBezTo>
                <a:lnTo>
                  <a:pt x="1664461" y="6835660"/>
                </a:lnTo>
                <a:cubicBezTo>
                  <a:pt x="1537538" y="6896861"/>
                  <a:pt x="1391970" y="6797713"/>
                  <a:pt x="1402422" y="665720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54" name="Google Shape;754;g8822156985_0_216"/>
          <p:cNvSpPr/>
          <p:nvPr/>
        </p:nvSpPr>
        <p:spPr>
          <a:xfrm>
            <a:off x="2926605" y="7990476"/>
            <a:ext cx="7012368" cy="6872439"/>
          </a:xfrm>
          <a:custGeom>
            <a:rect b="b" l="l" r="r" t="t"/>
            <a:pathLst>
              <a:path extrusionOk="0" h="6872439" w="7012368">
                <a:moveTo>
                  <a:pt x="6810286" y="1065669"/>
                </a:moveTo>
                <a:cubicBezTo>
                  <a:pt x="7012368" y="411010"/>
                  <a:pt x="6631165" y="0"/>
                  <a:pt x="5963158" y="152336"/>
                </a:cubicBezTo>
                <a:lnTo>
                  <a:pt x="833323" y="1322133"/>
                </a:lnTo>
                <a:cubicBezTo>
                  <a:pt x="165328" y="1474457"/>
                  <a:pt x="0" y="2010092"/>
                  <a:pt x="465912" y="2512428"/>
                </a:cubicBezTo>
                <a:lnTo>
                  <a:pt x="4043908" y="6370104"/>
                </a:lnTo>
                <a:cubicBezTo>
                  <a:pt x="4509820" y="6872439"/>
                  <a:pt x="5056365" y="6747802"/>
                  <a:pt x="5258447" y="609314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55" name="Google Shape;755;g8822156985_0_216"/>
          <p:cNvSpPr/>
          <p:nvPr/>
        </p:nvSpPr>
        <p:spPr>
          <a:xfrm>
            <a:off x="7346885" y="3862277"/>
            <a:ext cx="9690150" cy="5991440"/>
          </a:xfrm>
          <a:custGeom>
            <a:rect b="b" l="l" r="r" t="t"/>
            <a:pathLst>
              <a:path extrusionOk="0" h="5991440" w="9690150">
                <a:moveTo>
                  <a:pt x="0" y="254000"/>
                </a:moveTo>
                <a:cubicBezTo>
                  <a:pt x="0" y="114300"/>
                  <a:pt x="114300" y="0"/>
                  <a:pt x="254000" y="0"/>
                </a:cubicBezTo>
                <a:lnTo>
                  <a:pt x="9436150" y="0"/>
                </a:lnTo>
                <a:cubicBezTo>
                  <a:pt x="9575850" y="0"/>
                  <a:pt x="9690150" y="114300"/>
                  <a:pt x="9690150" y="254000"/>
                </a:cubicBezTo>
                <a:lnTo>
                  <a:pt x="9690150" y="5737440"/>
                </a:lnTo>
                <a:cubicBezTo>
                  <a:pt x="9690150" y="5877140"/>
                  <a:pt x="9575850" y="5991440"/>
                  <a:pt x="9436150" y="5991440"/>
                </a:cubicBezTo>
                <a:lnTo>
                  <a:pt x="254000" y="5991440"/>
                </a:lnTo>
                <a:cubicBezTo>
                  <a:pt x="114300" y="5991440"/>
                  <a:pt x="0" y="5877140"/>
                  <a:pt x="0" y="5737440"/>
                </a:cubicBezTo>
                <a:close/>
              </a:path>
            </a:pathLst>
          </a:custGeom>
          <a:solidFill>
            <a:srgbClr val="FFFFFF"/>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56" name="Google Shape;756;g8822156985_0_216"/>
          <p:cNvSpPr txBox="1"/>
          <p:nvPr/>
        </p:nvSpPr>
        <p:spPr>
          <a:xfrm>
            <a:off x="6132425" y="6501300"/>
            <a:ext cx="12471600" cy="1016100"/>
          </a:xfrm>
          <a:prstGeom prst="rect">
            <a:avLst/>
          </a:prstGeom>
          <a:noFill/>
          <a:ln>
            <a:noFill/>
          </a:ln>
        </p:spPr>
        <p:txBody>
          <a:bodyPr anchorCtr="0" anchor="t" bIns="0" lIns="0" spcFirstLastPara="1" rIns="0" wrap="square" tIns="0">
            <a:noAutofit/>
          </a:bodyPr>
          <a:lstStyle/>
          <a:p>
            <a:pPr indent="0" lvl="0" marL="0" marR="0" rtl="0" algn="ctr">
              <a:lnSpc>
                <a:spcPct val="80000"/>
              </a:lnSpc>
              <a:spcBef>
                <a:spcPts val="0"/>
              </a:spcBef>
              <a:spcAft>
                <a:spcPts val="0"/>
              </a:spcAft>
              <a:buClr>
                <a:srgbClr val="000000"/>
              </a:buClr>
              <a:buSzPts val="9800"/>
              <a:buFont typeface="Arial"/>
              <a:buNone/>
            </a:pPr>
            <a:r>
              <a:rPr b="1" lang="en-US" sz="8000">
                <a:solidFill>
                  <a:schemeClr val="dk1"/>
                </a:solidFill>
                <a:latin typeface="Montserrat"/>
                <a:ea typeface="Montserrat"/>
                <a:cs typeface="Montserrat"/>
                <a:sym typeface="Montserrat"/>
              </a:rPr>
              <a:t>Questions</a:t>
            </a:r>
            <a:r>
              <a:rPr b="1" lang="en-US" sz="8000">
                <a:solidFill>
                  <a:schemeClr val="dk1"/>
                </a:solidFill>
                <a:latin typeface="Montserrat"/>
                <a:ea typeface="Montserrat"/>
                <a:cs typeface="Montserrat"/>
                <a:sym typeface="Montserrat"/>
              </a:rPr>
              <a:t>???</a:t>
            </a:r>
            <a:endParaRPr b="1" i="0" sz="8000" u="none" cap="none" strike="noStrike">
              <a:solidFill>
                <a:schemeClr val="dk1"/>
              </a:solidFill>
              <a:latin typeface="Montserrat"/>
              <a:ea typeface="Montserrat"/>
              <a:cs typeface="Montserrat"/>
              <a:sym typeface="Montserrat"/>
            </a:endParaRPr>
          </a:p>
        </p:txBody>
      </p:sp>
      <p:sp>
        <p:nvSpPr>
          <p:cNvPr id="757" name="Google Shape;757;g8822156985_0_216"/>
          <p:cNvSpPr/>
          <p:nvPr/>
        </p:nvSpPr>
        <p:spPr>
          <a:xfrm>
            <a:off x="20569995" y="10924880"/>
            <a:ext cx="876376" cy="762533"/>
          </a:xfrm>
          <a:custGeom>
            <a:rect b="b" l="l" r="r" t="t"/>
            <a:pathLst>
              <a:path extrusionOk="0" h="762533" w="876376">
                <a:moveTo>
                  <a:pt x="118109" y="685"/>
                </a:moveTo>
                <a:cubicBezTo>
                  <a:pt x="34632" y="0"/>
                  <a:pt x="0" y="58877"/>
                  <a:pt x="41148" y="131521"/>
                </a:cubicBezTo>
                <a:lnTo>
                  <a:pt x="357174" y="689343"/>
                </a:lnTo>
                <a:cubicBezTo>
                  <a:pt x="398322" y="761987"/>
                  <a:pt x="466636" y="762533"/>
                  <a:pt x="508965" y="690575"/>
                </a:cubicBezTo>
                <a:lnTo>
                  <a:pt x="834047" y="137972"/>
                </a:lnTo>
                <a:cubicBezTo>
                  <a:pt x="876376" y="66014"/>
                  <a:pt x="842708" y="6591"/>
                  <a:pt x="759218" y="5905"/>
                </a:cubicBezTo>
                <a:lnTo>
                  <a:pt x="118109" y="685"/>
                </a:lnTo>
                <a:close/>
              </a:path>
            </a:pathLst>
          </a:custGeom>
          <a:noFill/>
          <a:ln cap="rnd" cmpd="sng" w="1016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58" name="Google Shape;758;g8822156985_0_216"/>
          <p:cNvSpPr txBox="1"/>
          <p:nvPr/>
        </p:nvSpPr>
        <p:spPr>
          <a:xfrm>
            <a:off x="23409648" y="12984262"/>
            <a:ext cx="618300"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Montserrat"/>
                <a:ea typeface="Montserrat"/>
                <a:cs typeface="Montserrat"/>
                <a:sym typeface="Montserrat"/>
              </a:rPr>
              <a:t>03 </a:t>
            </a:r>
            <a:endParaRPr b="0" i="0" sz="1400" u="none" cap="none" strike="noStrike">
              <a:solidFill>
                <a:srgbClr val="000000"/>
              </a:solidFill>
              <a:latin typeface="Arial"/>
              <a:ea typeface="Arial"/>
              <a:cs typeface="Arial"/>
              <a:sym typeface="Arial"/>
            </a:endParaRPr>
          </a:p>
        </p:txBody>
      </p:sp>
      <p:sp>
        <p:nvSpPr>
          <p:cNvPr id="759" name="Google Shape;759;g8822156985_0_216"/>
          <p:cNvSpPr/>
          <p:nvPr/>
        </p:nvSpPr>
        <p:spPr>
          <a:xfrm>
            <a:off x="7346885" y="8111078"/>
            <a:ext cx="2444168" cy="1746219"/>
          </a:xfrm>
          <a:custGeom>
            <a:rect b="b" l="l" r="r" t="t"/>
            <a:pathLst>
              <a:path extrusionOk="0" h="1746219" w="2444168">
                <a:moveTo>
                  <a:pt x="1779358" y="392"/>
                </a:moveTo>
                <a:cubicBezTo>
                  <a:pt x="2297072" y="-14041"/>
                  <a:pt x="2566828" y="372241"/>
                  <a:pt x="2390006" y="945068"/>
                </a:cubicBezTo>
                <a:lnTo>
                  <a:pt x="2142713" y="1746219"/>
                </a:lnTo>
                <a:lnTo>
                  <a:pt x="254000" y="1746219"/>
                </a:lnTo>
                <a:cubicBezTo>
                  <a:pt x="114300" y="1746219"/>
                  <a:pt x="0" y="1631919"/>
                  <a:pt x="0" y="1492219"/>
                </a:cubicBezTo>
                <a:lnTo>
                  <a:pt x="0" y="383570"/>
                </a:lnTo>
                <a:lnTo>
                  <a:pt x="1542878" y="31735"/>
                </a:lnTo>
                <a:cubicBezTo>
                  <a:pt x="1626379" y="12693"/>
                  <a:pt x="1705398" y="2454"/>
                  <a:pt x="1779358" y="392"/>
                </a:cubicBezTo>
                <a:close/>
              </a:path>
            </a:pathLst>
          </a:custGeom>
          <a:solidFill>
            <a:schemeClr val="accent1"/>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760" name="Google Shape;760;g8822156985_0_216"/>
          <p:cNvSpPr/>
          <p:nvPr/>
        </p:nvSpPr>
        <p:spPr>
          <a:xfrm>
            <a:off x="15329434" y="3862277"/>
            <a:ext cx="1707603" cy="1163000"/>
          </a:xfrm>
          <a:custGeom>
            <a:rect b="b" l="l" r="r" t="t"/>
            <a:pathLst>
              <a:path extrusionOk="0" h="1163000" w="1707603">
                <a:moveTo>
                  <a:pt x="0" y="0"/>
                </a:moveTo>
                <a:lnTo>
                  <a:pt x="1453603" y="0"/>
                </a:lnTo>
                <a:cubicBezTo>
                  <a:pt x="1593303" y="0"/>
                  <a:pt x="1707603" y="114300"/>
                  <a:pt x="1707603" y="254000"/>
                </a:cubicBezTo>
                <a:lnTo>
                  <a:pt x="1707603" y="116300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pic>
        <p:nvPicPr>
          <p:cNvPr id="289" name="Google Shape;289;g883a76e466_0_0"/>
          <p:cNvPicPr preferRelativeResize="0"/>
          <p:nvPr/>
        </p:nvPicPr>
        <p:blipFill>
          <a:blip r:embed="rId3">
            <a:alphaModFix/>
          </a:blip>
          <a:stretch>
            <a:fillRect/>
          </a:stretch>
        </p:blipFill>
        <p:spPr>
          <a:xfrm>
            <a:off x="197700" y="-76200"/>
            <a:ext cx="24008124" cy="138382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g883a76e466_0_4"/>
          <p:cNvSpPr/>
          <p:nvPr/>
        </p:nvSpPr>
        <p:spPr>
          <a:xfrm>
            <a:off x="442746" y="3392233"/>
            <a:ext cx="5222684" cy="3067951"/>
          </a:xfrm>
          <a:custGeom>
            <a:rect b="b" l="l" r="r" t="t"/>
            <a:pathLst>
              <a:path extrusionOk="0" h="3067951" w="5222684">
                <a:moveTo>
                  <a:pt x="254431" y="0"/>
                </a:moveTo>
                <a:lnTo>
                  <a:pt x="4968252" y="0"/>
                </a:lnTo>
                <a:cubicBezTo>
                  <a:pt x="5108778" y="0"/>
                  <a:pt x="5222684" y="113906"/>
                  <a:pt x="5222684" y="254431"/>
                </a:cubicBezTo>
                <a:lnTo>
                  <a:pt x="5222684" y="2813519"/>
                </a:lnTo>
                <a:cubicBezTo>
                  <a:pt x="5222684" y="2954032"/>
                  <a:pt x="5108778" y="3067951"/>
                  <a:pt x="4968252" y="3067951"/>
                </a:cubicBezTo>
                <a:lnTo>
                  <a:pt x="254431" y="3067951"/>
                </a:lnTo>
                <a:cubicBezTo>
                  <a:pt x="113918" y="3067951"/>
                  <a:pt x="0" y="2954032"/>
                  <a:pt x="0" y="2813519"/>
                </a:cubicBezTo>
                <a:lnTo>
                  <a:pt x="0" y="254431"/>
                </a:lnTo>
                <a:cubicBezTo>
                  <a:pt x="0" y="113906"/>
                  <a:pt x="113918" y="0"/>
                  <a:pt x="254431"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296" name="Google Shape;296;g883a76e466_0_4"/>
          <p:cNvSpPr/>
          <p:nvPr/>
        </p:nvSpPr>
        <p:spPr>
          <a:xfrm>
            <a:off x="6713784" y="3429008"/>
            <a:ext cx="5222697" cy="3067951"/>
          </a:xfrm>
          <a:custGeom>
            <a:rect b="b" l="l" r="r" t="t"/>
            <a:pathLst>
              <a:path extrusionOk="0" h="3067951" w="5222697">
                <a:moveTo>
                  <a:pt x="4968265" y="0"/>
                </a:moveTo>
                <a:lnTo>
                  <a:pt x="254431" y="0"/>
                </a:lnTo>
                <a:cubicBezTo>
                  <a:pt x="113919" y="0"/>
                  <a:pt x="0" y="113906"/>
                  <a:pt x="0" y="254431"/>
                </a:cubicBezTo>
                <a:lnTo>
                  <a:pt x="0" y="2813519"/>
                </a:lnTo>
                <a:cubicBezTo>
                  <a:pt x="0" y="2954032"/>
                  <a:pt x="113919" y="3067951"/>
                  <a:pt x="254431" y="3067951"/>
                </a:cubicBezTo>
                <a:lnTo>
                  <a:pt x="4968265" y="3067951"/>
                </a:lnTo>
                <a:cubicBezTo>
                  <a:pt x="5108778" y="3067951"/>
                  <a:pt x="5222697" y="2954032"/>
                  <a:pt x="5222697" y="2813519"/>
                </a:cubicBezTo>
                <a:lnTo>
                  <a:pt x="5222697" y="254431"/>
                </a:lnTo>
                <a:cubicBezTo>
                  <a:pt x="5222697" y="113906"/>
                  <a:pt x="5108778" y="0"/>
                  <a:pt x="4968265"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297" name="Google Shape;297;g883a76e466_0_4"/>
          <p:cNvSpPr/>
          <p:nvPr/>
        </p:nvSpPr>
        <p:spPr>
          <a:xfrm>
            <a:off x="442746" y="8754422"/>
            <a:ext cx="5222684" cy="3067938"/>
          </a:xfrm>
          <a:custGeom>
            <a:rect b="b" l="l" r="r" t="t"/>
            <a:pathLst>
              <a:path extrusionOk="0" h="3067938" w="5222684">
                <a:moveTo>
                  <a:pt x="254431" y="3067938"/>
                </a:moveTo>
                <a:lnTo>
                  <a:pt x="4968252" y="3067938"/>
                </a:lnTo>
                <a:cubicBezTo>
                  <a:pt x="5108778" y="3067938"/>
                  <a:pt x="5222684" y="2954032"/>
                  <a:pt x="5222684" y="2813507"/>
                </a:cubicBezTo>
                <a:lnTo>
                  <a:pt x="5222684" y="254431"/>
                </a:lnTo>
                <a:cubicBezTo>
                  <a:pt x="5222684" y="113906"/>
                  <a:pt x="5108778" y="0"/>
                  <a:pt x="4968252" y="0"/>
                </a:cubicBezTo>
                <a:lnTo>
                  <a:pt x="254431" y="0"/>
                </a:lnTo>
                <a:cubicBezTo>
                  <a:pt x="113918" y="0"/>
                  <a:pt x="0" y="113906"/>
                  <a:pt x="0" y="254431"/>
                </a:cubicBezTo>
                <a:lnTo>
                  <a:pt x="0" y="2813507"/>
                </a:lnTo>
                <a:cubicBezTo>
                  <a:pt x="0" y="2954032"/>
                  <a:pt x="113918" y="3067938"/>
                  <a:pt x="254431" y="3067938"/>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298" name="Google Shape;298;g883a76e466_0_4"/>
          <p:cNvSpPr/>
          <p:nvPr/>
        </p:nvSpPr>
        <p:spPr>
          <a:xfrm>
            <a:off x="6713784" y="8791197"/>
            <a:ext cx="5222697" cy="3067938"/>
          </a:xfrm>
          <a:custGeom>
            <a:rect b="b" l="l" r="r" t="t"/>
            <a:pathLst>
              <a:path extrusionOk="0" h="3067938" w="5222697">
                <a:moveTo>
                  <a:pt x="4968265" y="3067938"/>
                </a:moveTo>
                <a:lnTo>
                  <a:pt x="254431" y="3067938"/>
                </a:lnTo>
                <a:cubicBezTo>
                  <a:pt x="113919" y="3067938"/>
                  <a:pt x="0" y="2954032"/>
                  <a:pt x="0" y="2813507"/>
                </a:cubicBezTo>
                <a:lnTo>
                  <a:pt x="0" y="254431"/>
                </a:lnTo>
                <a:cubicBezTo>
                  <a:pt x="0" y="113906"/>
                  <a:pt x="113919" y="0"/>
                  <a:pt x="254431" y="0"/>
                </a:cubicBezTo>
                <a:lnTo>
                  <a:pt x="4968265" y="0"/>
                </a:lnTo>
                <a:cubicBezTo>
                  <a:pt x="5108778" y="0"/>
                  <a:pt x="5222697" y="113906"/>
                  <a:pt x="5222697" y="254431"/>
                </a:cubicBezTo>
                <a:lnTo>
                  <a:pt x="5222697" y="2813507"/>
                </a:lnTo>
                <a:cubicBezTo>
                  <a:pt x="5222697" y="2954032"/>
                  <a:pt x="5108778" y="3067938"/>
                  <a:pt x="4968265" y="3067938"/>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299" name="Google Shape;299;g883a76e466_0_4"/>
          <p:cNvSpPr txBox="1"/>
          <p:nvPr/>
        </p:nvSpPr>
        <p:spPr>
          <a:xfrm>
            <a:off x="1521933" y="4627834"/>
            <a:ext cx="2088000" cy="304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2400"/>
              <a:buFont typeface="Arial"/>
              <a:buNone/>
            </a:pPr>
            <a:r>
              <a:rPr b="1" i="0" lang="en-US" sz="2400" u="none" cap="none" strike="noStrike">
                <a:solidFill>
                  <a:srgbClr val="FFC72C"/>
                </a:solidFill>
                <a:latin typeface="Montserrat"/>
                <a:ea typeface="Montserrat"/>
                <a:cs typeface="Montserrat"/>
                <a:sym typeface="Montserrat"/>
              </a:rPr>
              <a:t> </a:t>
            </a:r>
            <a:endParaRPr b="1" i="0" sz="2400" u="none" cap="none" strike="noStrike">
              <a:solidFill>
                <a:srgbClr val="FFC72C"/>
              </a:solidFill>
              <a:latin typeface="Montserrat"/>
              <a:ea typeface="Montserrat"/>
              <a:cs typeface="Montserrat"/>
              <a:sym typeface="Montserrat"/>
            </a:endParaRPr>
          </a:p>
        </p:txBody>
      </p:sp>
      <p:sp>
        <p:nvSpPr>
          <p:cNvPr id="300" name="Google Shape;300;g883a76e466_0_4"/>
          <p:cNvSpPr txBox="1"/>
          <p:nvPr/>
        </p:nvSpPr>
        <p:spPr>
          <a:xfrm>
            <a:off x="6713764" y="408049"/>
            <a:ext cx="10956600" cy="711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8000"/>
              <a:buFont typeface="Arial"/>
              <a:buNone/>
            </a:pPr>
            <a:r>
              <a:rPr b="1" lang="en-US" sz="8000">
                <a:solidFill>
                  <a:schemeClr val="dk1"/>
                </a:solidFill>
                <a:latin typeface="Montserrat"/>
                <a:ea typeface="Montserrat"/>
                <a:cs typeface="Montserrat"/>
                <a:sym typeface="Montserrat"/>
              </a:rPr>
              <a:t>Most Important KPIs For Success</a:t>
            </a:r>
            <a:endParaRPr b="1" i="0" sz="8000" u="none" cap="none" strike="noStrike">
              <a:solidFill>
                <a:schemeClr val="dk1"/>
              </a:solidFill>
              <a:latin typeface="Montserrat"/>
              <a:ea typeface="Montserrat"/>
              <a:cs typeface="Montserrat"/>
              <a:sym typeface="Montserrat"/>
            </a:endParaRPr>
          </a:p>
        </p:txBody>
      </p:sp>
      <p:sp>
        <p:nvSpPr>
          <p:cNvPr id="301" name="Google Shape;301;g883a76e466_0_4"/>
          <p:cNvSpPr txBox="1"/>
          <p:nvPr/>
        </p:nvSpPr>
        <p:spPr>
          <a:xfrm>
            <a:off x="11867998" y="12984261"/>
            <a:ext cx="648000"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Montserrat"/>
                <a:ea typeface="Montserrat"/>
                <a:cs typeface="Montserrat"/>
                <a:sym typeface="Montserrat"/>
              </a:rPr>
              <a:t>59</a:t>
            </a:r>
            <a:endParaRPr b="0" i="0" sz="3000" u="none" cap="none" strike="noStrike">
              <a:solidFill>
                <a:schemeClr val="dk1"/>
              </a:solidFill>
              <a:latin typeface="Montserrat"/>
              <a:ea typeface="Montserrat"/>
              <a:cs typeface="Montserrat"/>
              <a:sym typeface="Montserrat"/>
            </a:endParaRPr>
          </a:p>
        </p:txBody>
      </p:sp>
      <p:sp>
        <p:nvSpPr>
          <p:cNvPr id="302" name="Google Shape;302;g883a76e466_0_4"/>
          <p:cNvSpPr txBox="1"/>
          <p:nvPr/>
        </p:nvSpPr>
        <p:spPr>
          <a:xfrm>
            <a:off x="748725" y="4118575"/>
            <a:ext cx="4678500" cy="1323300"/>
          </a:xfrm>
          <a:prstGeom prst="rect">
            <a:avLst/>
          </a:prstGeom>
          <a:noFill/>
          <a:ln>
            <a:noFill/>
          </a:ln>
        </p:spPr>
        <p:txBody>
          <a:bodyPr anchorCtr="0" anchor="t" bIns="45700" lIns="91425" spcFirstLastPara="1" rIns="91425" wrap="square" tIns="45700">
            <a:noAutofit/>
          </a:bodyPr>
          <a:lstStyle/>
          <a:p>
            <a:pPr indent="0" lvl="0" marL="0" rtl="0" algn="ctr">
              <a:lnSpc>
                <a:spcPct val="140000"/>
              </a:lnSpc>
              <a:spcBef>
                <a:spcPts val="2300"/>
              </a:spcBef>
              <a:spcAft>
                <a:spcPts val="0"/>
              </a:spcAft>
              <a:buNone/>
            </a:pPr>
            <a:r>
              <a:rPr lang="en-US" sz="4500">
                <a:solidFill>
                  <a:srgbClr val="131529"/>
                </a:solidFill>
                <a:latin typeface="Montserrat"/>
                <a:ea typeface="Montserrat"/>
                <a:cs typeface="Montserrat"/>
                <a:sym typeface="Montserrat"/>
              </a:rPr>
              <a:t>Leads</a:t>
            </a:r>
            <a:endParaRPr sz="4500">
              <a:solidFill>
                <a:srgbClr val="131529"/>
              </a:solidFill>
              <a:latin typeface="Montserrat"/>
              <a:ea typeface="Montserrat"/>
              <a:cs typeface="Montserrat"/>
              <a:sym typeface="Montserrat"/>
            </a:endParaRPr>
          </a:p>
          <a:p>
            <a:pPr indent="0" lvl="0" marL="0" marR="0" rtl="0" algn="ctr">
              <a:lnSpc>
                <a:spcPct val="100000"/>
              </a:lnSpc>
              <a:spcBef>
                <a:spcPts val="600"/>
              </a:spcBef>
              <a:spcAft>
                <a:spcPts val="0"/>
              </a:spcAft>
              <a:buClr>
                <a:srgbClr val="000000"/>
              </a:buClr>
              <a:buSzPts val="4000"/>
              <a:buFont typeface="Arial"/>
              <a:buNone/>
            </a:pPr>
            <a:r>
              <a:rPr b="0" i="0" lang="en-US" sz="4000" u="none" cap="none" strike="noStrike">
                <a:solidFill>
                  <a:srgbClr val="FEFFFF"/>
                </a:solidFill>
                <a:latin typeface="Montserrat"/>
                <a:ea typeface="Montserrat"/>
                <a:cs typeface="Montserrat"/>
                <a:sym typeface="Montserrat"/>
              </a:rPr>
              <a:t> </a:t>
            </a:r>
            <a:endParaRPr b="0" i="0" sz="4000" u="none" cap="none" strike="noStrike">
              <a:solidFill>
                <a:srgbClr val="FEFFFF"/>
              </a:solidFill>
              <a:latin typeface="Montserrat"/>
              <a:ea typeface="Montserrat"/>
              <a:cs typeface="Montserrat"/>
              <a:sym typeface="Montserrat"/>
            </a:endParaRPr>
          </a:p>
        </p:txBody>
      </p:sp>
      <p:sp>
        <p:nvSpPr>
          <p:cNvPr id="303" name="Google Shape;303;g883a76e466_0_4"/>
          <p:cNvSpPr txBox="1"/>
          <p:nvPr/>
        </p:nvSpPr>
        <p:spPr>
          <a:xfrm>
            <a:off x="7445175" y="3838375"/>
            <a:ext cx="3564300" cy="2386200"/>
          </a:xfrm>
          <a:prstGeom prst="rect">
            <a:avLst/>
          </a:prstGeom>
          <a:noFill/>
          <a:ln>
            <a:noFill/>
          </a:ln>
        </p:spPr>
        <p:txBody>
          <a:bodyPr anchorCtr="0" anchor="t" bIns="45700" lIns="91425" spcFirstLastPara="1" rIns="91425" wrap="square" tIns="45700">
            <a:noAutofit/>
          </a:bodyPr>
          <a:lstStyle/>
          <a:p>
            <a:pPr indent="0" lvl="0" marL="0" rtl="0" algn="ctr">
              <a:lnSpc>
                <a:spcPct val="140000"/>
              </a:lnSpc>
              <a:spcBef>
                <a:spcPts val="2300"/>
              </a:spcBef>
              <a:spcAft>
                <a:spcPts val="0"/>
              </a:spcAft>
              <a:buNone/>
            </a:pPr>
            <a:r>
              <a:rPr lang="en-US" sz="4500">
                <a:solidFill>
                  <a:srgbClr val="131529"/>
                </a:solidFill>
                <a:latin typeface="Montserrat"/>
                <a:ea typeface="Montserrat"/>
                <a:cs typeface="Montserrat"/>
                <a:sym typeface="Montserrat"/>
              </a:rPr>
              <a:t>Qualified Leads</a:t>
            </a:r>
            <a:endParaRPr sz="4500">
              <a:solidFill>
                <a:srgbClr val="131529"/>
              </a:solidFill>
              <a:latin typeface="Montserrat"/>
              <a:ea typeface="Montserrat"/>
              <a:cs typeface="Montserrat"/>
              <a:sym typeface="Montserrat"/>
            </a:endParaRPr>
          </a:p>
          <a:p>
            <a:pPr indent="0" lvl="0" marL="0" marR="0" rtl="0" algn="ctr">
              <a:lnSpc>
                <a:spcPct val="100000"/>
              </a:lnSpc>
              <a:spcBef>
                <a:spcPts val="600"/>
              </a:spcBef>
              <a:spcAft>
                <a:spcPts val="0"/>
              </a:spcAft>
              <a:buClr>
                <a:srgbClr val="000000"/>
              </a:buClr>
              <a:buSzPts val="4000"/>
              <a:buFont typeface="Arial"/>
              <a:buNone/>
            </a:pPr>
            <a:r>
              <a:t/>
            </a:r>
            <a:endParaRPr sz="4000">
              <a:solidFill>
                <a:srgbClr val="FEFFFF"/>
              </a:solidFill>
              <a:latin typeface="Montserrat"/>
              <a:ea typeface="Montserrat"/>
              <a:cs typeface="Montserrat"/>
              <a:sym typeface="Montserrat"/>
            </a:endParaRPr>
          </a:p>
        </p:txBody>
      </p:sp>
      <p:sp>
        <p:nvSpPr>
          <p:cNvPr id="304" name="Google Shape;304;g883a76e466_0_4"/>
          <p:cNvSpPr txBox="1"/>
          <p:nvPr/>
        </p:nvSpPr>
        <p:spPr>
          <a:xfrm>
            <a:off x="442737" y="8922800"/>
            <a:ext cx="5222700" cy="708000"/>
          </a:xfrm>
          <a:prstGeom prst="rect">
            <a:avLst/>
          </a:prstGeom>
          <a:noFill/>
          <a:ln>
            <a:noFill/>
          </a:ln>
        </p:spPr>
        <p:txBody>
          <a:bodyPr anchorCtr="0" anchor="t" bIns="45700" lIns="91425" spcFirstLastPara="1" rIns="91425" wrap="square" tIns="45700">
            <a:noAutofit/>
          </a:bodyPr>
          <a:lstStyle/>
          <a:p>
            <a:pPr indent="0" lvl="0" marL="0" rtl="0" algn="ctr">
              <a:lnSpc>
                <a:spcPct val="140000"/>
              </a:lnSpc>
              <a:spcBef>
                <a:spcPts val="2300"/>
              </a:spcBef>
              <a:spcAft>
                <a:spcPts val="0"/>
              </a:spcAft>
              <a:buNone/>
            </a:pPr>
            <a:r>
              <a:rPr lang="en-US" sz="4500">
                <a:solidFill>
                  <a:srgbClr val="131529"/>
                </a:solidFill>
                <a:latin typeface="Montserrat"/>
                <a:ea typeface="Montserrat"/>
                <a:cs typeface="Montserrat"/>
                <a:sym typeface="Montserrat"/>
              </a:rPr>
              <a:t>Brand </a:t>
            </a:r>
            <a:endParaRPr sz="4500">
              <a:solidFill>
                <a:srgbClr val="131529"/>
              </a:solidFill>
              <a:latin typeface="Montserrat"/>
              <a:ea typeface="Montserrat"/>
              <a:cs typeface="Montserrat"/>
              <a:sym typeface="Montserrat"/>
            </a:endParaRPr>
          </a:p>
          <a:p>
            <a:pPr indent="0" lvl="0" marL="0" rtl="0" algn="ctr">
              <a:lnSpc>
                <a:spcPct val="140000"/>
              </a:lnSpc>
              <a:spcBef>
                <a:spcPts val="2300"/>
              </a:spcBef>
              <a:spcAft>
                <a:spcPts val="0"/>
              </a:spcAft>
              <a:buNone/>
            </a:pPr>
            <a:r>
              <a:rPr lang="en-US" sz="4500">
                <a:solidFill>
                  <a:srgbClr val="131529"/>
                </a:solidFill>
                <a:latin typeface="Montserrat"/>
                <a:ea typeface="Montserrat"/>
                <a:cs typeface="Montserrat"/>
                <a:sym typeface="Montserrat"/>
              </a:rPr>
              <a:t>Awareness</a:t>
            </a:r>
            <a:endParaRPr sz="4500">
              <a:solidFill>
                <a:srgbClr val="131529"/>
              </a:solidFill>
              <a:latin typeface="Montserrat"/>
              <a:ea typeface="Montserrat"/>
              <a:cs typeface="Montserrat"/>
              <a:sym typeface="Montserrat"/>
            </a:endParaRPr>
          </a:p>
          <a:p>
            <a:pPr indent="0" lvl="0" marL="0" marR="0" rtl="0" algn="ctr">
              <a:lnSpc>
                <a:spcPct val="100000"/>
              </a:lnSpc>
              <a:spcBef>
                <a:spcPts val="600"/>
              </a:spcBef>
              <a:spcAft>
                <a:spcPts val="0"/>
              </a:spcAft>
              <a:buClr>
                <a:srgbClr val="000000"/>
              </a:buClr>
              <a:buSzPts val="4000"/>
              <a:buFont typeface="Arial"/>
              <a:buNone/>
            </a:pPr>
            <a:r>
              <a:t/>
            </a:r>
            <a:endParaRPr sz="4000">
              <a:solidFill>
                <a:srgbClr val="FEFFFF"/>
              </a:solidFill>
              <a:latin typeface="Montserrat"/>
              <a:ea typeface="Montserrat"/>
              <a:cs typeface="Montserrat"/>
              <a:sym typeface="Montserrat"/>
            </a:endParaRPr>
          </a:p>
        </p:txBody>
      </p:sp>
      <p:sp>
        <p:nvSpPr>
          <p:cNvPr id="305" name="Google Shape;305;g883a76e466_0_4"/>
          <p:cNvSpPr txBox="1"/>
          <p:nvPr/>
        </p:nvSpPr>
        <p:spPr>
          <a:xfrm>
            <a:off x="6894375" y="9173600"/>
            <a:ext cx="4965900" cy="708000"/>
          </a:xfrm>
          <a:prstGeom prst="rect">
            <a:avLst/>
          </a:prstGeom>
          <a:noFill/>
          <a:ln>
            <a:noFill/>
          </a:ln>
        </p:spPr>
        <p:txBody>
          <a:bodyPr anchorCtr="0" anchor="t" bIns="45700" lIns="91425" spcFirstLastPara="1" rIns="91425" wrap="square" tIns="45700">
            <a:noAutofit/>
          </a:bodyPr>
          <a:lstStyle/>
          <a:p>
            <a:pPr indent="0" lvl="0" marL="0" rtl="0" algn="ctr">
              <a:lnSpc>
                <a:spcPct val="140000"/>
              </a:lnSpc>
              <a:spcBef>
                <a:spcPts val="2300"/>
              </a:spcBef>
              <a:spcAft>
                <a:spcPts val="0"/>
              </a:spcAft>
              <a:buNone/>
            </a:pPr>
            <a:r>
              <a:rPr lang="en-US" sz="4500">
                <a:solidFill>
                  <a:srgbClr val="131529"/>
                </a:solidFill>
                <a:latin typeface="Montserrat"/>
                <a:ea typeface="Montserrat"/>
                <a:cs typeface="Montserrat"/>
                <a:sym typeface="Montserrat"/>
              </a:rPr>
              <a:t>Testimonials And Reviews </a:t>
            </a:r>
            <a:endParaRPr sz="4500">
              <a:solidFill>
                <a:srgbClr val="131529"/>
              </a:solidFill>
              <a:latin typeface="Montserrat"/>
              <a:ea typeface="Montserrat"/>
              <a:cs typeface="Montserrat"/>
              <a:sym typeface="Montserrat"/>
            </a:endParaRPr>
          </a:p>
          <a:p>
            <a:pPr indent="0" lvl="0" marL="0" marR="0" rtl="0" algn="ctr">
              <a:lnSpc>
                <a:spcPct val="100000"/>
              </a:lnSpc>
              <a:spcBef>
                <a:spcPts val="600"/>
              </a:spcBef>
              <a:spcAft>
                <a:spcPts val="0"/>
              </a:spcAft>
              <a:buClr>
                <a:srgbClr val="000000"/>
              </a:buClr>
              <a:buSzPts val="4000"/>
              <a:buFont typeface="Arial"/>
              <a:buNone/>
            </a:pPr>
            <a:r>
              <a:t/>
            </a:r>
            <a:endParaRPr sz="4000">
              <a:solidFill>
                <a:srgbClr val="FEFFFF"/>
              </a:solidFill>
              <a:latin typeface="Montserrat"/>
              <a:ea typeface="Montserrat"/>
              <a:cs typeface="Montserrat"/>
              <a:sym typeface="Montserrat"/>
            </a:endParaRPr>
          </a:p>
        </p:txBody>
      </p:sp>
      <p:sp>
        <p:nvSpPr>
          <p:cNvPr id="306" name="Google Shape;306;g883a76e466_0_4"/>
          <p:cNvSpPr txBox="1"/>
          <p:nvPr/>
        </p:nvSpPr>
        <p:spPr>
          <a:xfrm>
            <a:off x="8237846" y="12674892"/>
            <a:ext cx="84546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E2128"/>
                </a:solidFill>
                <a:latin typeface="Montserrat"/>
                <a:ea typeface="Montserrat"/>
                <a:cs typeface="Montserrat"/>
                <a:sym typeface="Montserrat"/>
              </a:rPr>
              <a:t>Source:</a:t>
            </a:r>
            <a:r>
              <a:rPr b="1" lang="en-US" sz="3000">
                <a:solidFill>
                  <a:srgbClr val="1E2128"/>
                </a:solidFill>
                <a:latin typeface="Montserrat"/>
                <a:ea typeface="Montserrat"/>
                <a:cs typeface="Montserrat"/>
                <a:sym typeface="Montserrat"/>
              </a:rPr>
              <a:t> SOCIALMEDIAtoday</a:t>
            </a:r>
            <a:endParaRPr b="1" i="0" sz="3000" u="none" cap="none" strike="noStrike">
              <a:solidFill>
                <a:srgbClr val="1E2128"/>
              </a:solidFill>
              <a:latin typeface="Montserrat"/>
              <a:ea typeface="Montserrat"/>
              <a:cs typeface="Montserrat"/>
              <a:sym typeface="Montserrat"/>
            </a:endParaRPr>
          </a:p>
        </p:txBody>
      </p:sp>
      <p:sp>
        <p:nvSpPr>
          <p:cNvPr id="307" name="Google Shape;307;g883a76e466_0_4"/>
          <p:cNvSpPr/>
          <p:nvPr/>
        </p:nvSpPr>
        <p:spPr>
          <a:xfrm>
            <a:off x="12732834" y="3429008"/>
            <a:ext cx="5222697" cy="3067951"/>
          </a:xfrm>
          <a:custGeom>
            <a:rect b="b" l="l" r="r" t="t"/>
            <a:pathLst>
              <a:path extrusionOk="0" h="3067951" w="5222697">
                <a:moveTo>
                  <a:pt x="4968265" y="0"/>
                </a:moveTo>
                <a:lnTo>
                  <a:pt x="254431" y="0"/>
                </a:lnTo>
                <a:cubicBezTo>
                  <a:pt x="113919" y="0"/>
                  <a:pt x="0" y="113906"/>
                  <a:pt x="0" y="254431"/>
                </a:cubicBezTo>
                <a:lnTo>
                  <a:pt x="0" y="2813519"/>
                </a:lnTo>
                <a:cubicBezTo>
                  <a:pt x="0" y="2954032"/>
                  <a:pt x="113919" y="3067951"/>
                  <a:pt x="254431" y="3067951"/>
                </a:cubicBezTo>
                <a:lnTo>
                  <a:pt x="4968265" y="3067951"/>
                </a:lnTo>
                <a:cubicBezTo>
                  <a:pt x="5108778" y="3067951"/>
                  <a:pt x="5222697" y="2954032"/>
                  <a:pt x="5222697" y="2813519"/>
                </a:cubicBezTo>
                <a:lnTo>
                  <a:pt x="5222697" y="254431"/>
                </a:lnTo>
                <a:cubicBezTo>
                  <a:pt x="5222697" y="113906"/>
                  <a:pt x="5108778" y="0"/>
                  <a:pt x="4968265"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08" name="Google Shape;308;g883a76e466_0_4"/>
          <p:cNvSpPr/>
          <p:nvPr/>
        </p:nvSpPr>
        <p:spPr>
          <a:xfrm>
            <a:off x="12732834" y="8791197"/>
            <a:ext cx="5222697" cy="3067938"/>
          </a:xfrm>
          <a:custGeom>
            <a:rect b="b" l="l" r="r" t="t"/>
            <a:pathLst>
              <a:path extrusionOk="0" h="3067938" w="5222697">
                <a:moveTo>
                  <a:pt x="4968265" y="3067938"/>
                </a:moveTo>
                <a:lnTo>
                  <a:pt x="254431" y="3067938"/>
                </a:lnTo>
                <a:cubicBezTo>
                  <a:pt x="113919" y="3067938"/>
                  <a:pt x="0" y="2954032"/>
                  <a:pt x="0" y="2813507"/>
                </a:cubicBezTo>
                <a:lnTo>
                  <a:pt x="0" y="254431"/>
                </a:lnTo>
                <a:cubicBezTo>
                  <a:pt x="0" y="113906"/>
                  <a:pt x="113919" y="0"/>
                  <a:pt x="254431" y="0"/>
                </a:cubicBezTo>
                <a:lnTo>
                  <a:pt x="4968265" y="0"/>
                </a:lnTo>
                <a:cubicBezTo>
                  <a:pt x="5108778" y="0"/>
                  <a:pt x="5222697" y="113906"/>
                  <a:pt x="5222697" y="254431"/>
                </a:cubicBezTo>
                <a:lnTo>
                  <a:pt x="5222697" y="2813507"/>
                </a:lnTo>
                <a:cubicBezTo>
                  <a:pt x="5222697" y="2954032"/>
                  <a:pt x="5108778" y="3067938"/>
                  <a:pt x="4968265" y="306793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09" name="Google Shape;309;g883a76e466_0_4"/>
          <p:cNvSpPr txBox="1"/>
          <p:nvPr/>
        </p:nvSpPr>
        <p:spPr>
          <a:xfrm>
            <a:off x="12516000" y="3223025"/>
            <a:ext cx="5529300" cy="2386200"/>
          </a:xfrm>
          <a:prstGeom prst="rect">
            <a:avLst/>
          </a:prstGeom>
          <a:noFill/>
          <a:ln>
            <a:noFill/>
          </a:ln>
        </p:spPr>
        <p:txBody>
          <a:bodyPr anchorCtr="0" anchor="t" bIns="45700" lIns="91425" spcFirstLastPara="1" rIns="91425" wrap="square" tIns="45700">
            <a:noAutofit/>
          </a:bodyPr>
          <a:lstStyle/>
          <a:p>
            <a:pPr indent="0" lvl="0" marL="0" rtl="0" algn="ctr">
              <a:lnSpc>
                <a:spcPct val="140000"/>
              </a:lnSpc>
              <a:spcBef>
                <a:spcPts val="2300"/>
              </a:spcBef>
              <a:spcAft>
                <a:spcPts val="0"/>
              </a:spcAft>
              <a:buNone/>
            </a:pPr>
            <a:r>
              <a:rPr lang="en-US" sz="4000">
                <a:solidFill>
                  <a:srgbClr val="131529"/>
                </a:solidFill>
                <a:latin typeface="Montserrat"/>
                <a:ea typeface="Montserrat"/>
                <a:cs typeface="Montserrat"/>
                <a:sym typeface="Montserrat"/>
              </a:rPr>
              <a:t>Return On Marketing Investment (ROMI)</a:t>
            </a:r>
            <a:endParaRPr sz="4000">
              <a:solidFill>
                <a:srgbClr val="131529"/>
              </a:solidFill>
              <a:latin typeface="Montserrat"/>
              <a:ea typeface="Montserrat"/>
              <a:cs typeface="Montserrat"/>
              <a:sym typeface="Montserrat"/>
            </a:endParaRPr>
          </a:p>
          <a:p>
            <a:pPr indent="0" lvl="0" marL="0" marR="0" rtl="0" algn="l">
              <a:lnSpc>
                <a:spcPct val="100000"/>
              </a:lnSpc>
              <a:spcBef>
                <a:spcPts val="600"/>
              </a:spcBef>
              <a:spcAft>
                <a:spcPts val="0"/>
              </a:spcAft>
              <a:buClr>
                <a:srgbClr val="000000"/>
              </a:buClr>
              <a:buSzPts val="4000"/>
              <a:buFont typeface="Arial"/>
              <a:buNone/>
            </a:pPr>
            <a:r>
              <a:t/>
            </a:r>
            <a:endParaRPr sz="3800">
              <a:solidFill>
                <a:srgbClr val="FEFFFF"/>
              </a:solidFill>
              <a:latin typeface="Montserrat"/>
              <a:ea typeface="Montserrat"/>
              <a:cs typeface="Montserrat"/>
              <a:sym typeface="Montserrat"/>
            </a:endParaRPr>
          </a:p>
        </p:txBody>
      </p:sp>
      <p:sp>
        <p:nvSpPr>
          <p:cNvPr id="310" name="Google Shape;310;g883a76e466_0_4"/>
          <p:cNvSpPr/>
          <p:nvPr/>
        </p:nvSpPr>
        <p:spPr>
          <a:xfrm>
            <a:off x="18751884" y="3429008"/>
            <a:ext cx="5222697" cy="3067951"/>
          </a:xfrm>
          <a:custGeom>
            <a:rect b="b" l="l" r="r" t="t"/>
            <a:pathLst>
              <a:path extrusionOk="0" h="3067951" w="5222697">
                <a:moveTo>
                  <a:pt x="4968265" y="0"/>
                </a:moveTo>
                <a:lnTo>
                  <a:pt x="254431" y="0"/>
                </a:lnTo>
                <a:cubicBezTo>
                  <a:pt x="113919" y="0"/>
                  <a:pt x="0" y="113906"/>
                  <a:pt x="0" y="254431"/>
                </a:cubicBezTo>
                <a:lnTo>
                  <a:pt x="0" y="2813519"/>
                </a:lnTo>
                <a:cubicBezTo>
                  <a:pt x="0" y="2954032"/>
                  <a:pt x="113919" y="3067951"/>
                  <a:pt x="254431" y="3067951"/>
                </a:cubicBezTo>
                <a:lnTo>
                  <a:pt x="4968265" y="3067951"/>
                </a:lnTo>
                <a:cubicBezTo>
                  <a:pt x="5108778" y="3067951"/>
                  <a:pt x="5222697" y="2954032"/>
                  <a:pt x="5222697" y="2813519"/>
                </a:cubicBezTo>
                <a:lnTo>
                  <a:pt x="5222697" y="254431"/>
                </a:lnTo>
                <a:cubicBezTo>
                  <a:pt x="5222697" y="113906"/>
                  <a:pt x="5108778" y="0"/>
                  <a:pt x="4968265"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11" name="Google Shape;311;g883a76e466_0_4"/>
          <p:cNvSpPr/>
          <p:nvPr/>
        </p:nvSpPr>
        <p:spPr>
          <a:xfrm>
            <a:off x="18751884" y="8791197"/>
            <a:ext cx="5222697" cy="3067938"/>
          </a:xfrm>
          <a:custGeom>
            <a:rect b="b" l="l" r="r" t="t"/>
            <a:pathLst>
              <a:path extrusionOk="0" h="3067938" w="5222697">
                <a:moveTo>
                  <a:pt x="4968265" y="3067938"/>
                </a:moveTo>
                <a:lnTo>
                  <a:pt x="254431" y="3067938"/>
                </a:lnTo>
                <a:cubicBezTo>
                  <a:pt x="113919" y="3067938"/>
                  <a:pt x="0" y="2954032"/>
                  <a:pt x="0" y="2813507"/>
                </a:cubicBezTo>
                <a:lnTo>
                  <a:pt x="0" y="254431"/>
                </a:lnTo>
                <a:cubicBezTo>
                  <a:pt x="0" y="113906"/>
                  <a:pt x="113919" y="0"/>
                  <a:pt x="254431" y="0"/>
                </a:cubicBezTo>
                <a:lnTo>
                  <a:pt x="4968265" y="0"/>
                </a:lnTo>
                <a:cubicBezTo>
                  <a:pt x="5108778" y="0"/>
                  <a:pt x="5222697" y="113906"/>
                  <a:pt x="5222697" y="254431"/>
                </a:cubicBezTo>
                <a:lnTo>
                  <a:pt x="5222697" y="2813507"/>
                </a:lnTo>
                <a:cubicBezTo>
                  <a:pt x="5222697" y="2954032"/>
                  <a:pt x="5108778" y="3067938"/>
                  <a:pt x="4968265" y="3067938"/>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12" name="Google Shape;312;g883a76e466_0_4"/>
          <p:cNvSpPr txBox="1"/>
          <p:nvPr/>
        </p:nvSpPr>
        <p:spPr>
          <a:xfrm>
            <a:off x="19091475" y="3813775"/>
            <a:ext cx="4678500" cy="708000"/>
          </a:xfrm>
          <a:prstGeom prst="rect">
            <a:avLst/>
          </a:prstGeom>
          <a:noFill/>
          <a:ln>
            <a:noFill/>
          </a:ln>
        </p:spPr>
        <p:txBody>
          <a:bodyPr anchorCtr="0" anchor="t" bIns="45700" lIns="91425" spcFirstLastPara="1" rIns="91425" wrap="square" tIns="45700">
            <a:noAutofit/>
          </a:bodyPr>
          <a:lstStyle/>
          <a:p>
            <a:pPr indent="0" lvl="0" marL="0" rtl="0" algn="ctr">
              <a:lnSpc>
                <a:spcPct val="140000"/>
              </a:lnSpc>
              <a:spcBef>
                <a:spcPts val="2300"/>
              </a:spcBef>
              <a:spcAft>
                <a:spcPts val="0"/>
              </a:spcAft>
              <a:buNone/>
            </a:pPr>
            <a:r>
              <a:rPr lang="en-US" sz="4500">
                <a:solidFill>
                  <a:srgbClr val="131529"/>
                </a:solidFill>
                <a:latin typeface="Montserrat"/>
                <a:ea typeface="Montserrat"/>
                <a:cs typeface="Montserrat"/>
                <a:sym typeface="Montserrat"/>
              </a:rPr>
              <a:t>Referrals</a:t>
            </a:r>
            <a:endParaRPr sz="4500">
              <a:solidFill>
                <a:srgbClr val="131529"/>
              </a:solidFill>
              <a:latin typeface="Montserrat"/>
              <a:ea typeface="Montserrat"/>
              <a:cs typeface="Montserrat"/>
              <a:sym typeface="Montserrat"/>
            </a:endParaRPr>
          </a:p>
          <a:p>
            <a:pPr indent="0" lvl="0" marL="0" marR="0" rtl="0" algn="ctr">
              <a:lnSpc>
                <a:spcPct val="100000"/>
              </a:lnSpc>
              <a:spcBef>
                <a:spcPts val="600"/>
              </a:spcBef>
              <a:spcAft>
                <a:spcPts val="0"/>
              </a:spcAft>
              <a:buClr>
                <a:srgbClr val="000000"/>
              </a:buClr>
              <a:buSzPts val="4000"/>
              <a:buFont typeface="Arial"/>
              <a:buNone/>
            </a:pPr>
            <a:r>
              <a:t/>
            </a:r>
            <a:endParaRPr sz="4000">
              <a:solidFill>
                <a:srgbClr val="FEFFFF"/>
              </a:solidFill>
              <a:latin typeface="Montserrat"/>
              <a:ea typeface="Montserrat"/>
              <a:cs typeface="Montserrat"/>
              <a:sym typeface="Montserrat"/>
            </a:endParaRPr>
          </a:p>
        </p:txBody>
      </p:sp>
      <p:sp>
        <p:nvSpPr>
          <p:cNvPr id="313" name="Google Shape;313;g883a76e466_0_4"/>
          <p:cNvSpPr txBox="1"/>
          <p:nvPr/>
        </p:nvSpPr>
        <p:spPr>
          <a:xfrm>
            <a:off x="18871575" y="8792600"/>
            <a:ext cx="4965900" cy="708000"/>
          </a:xfrm>
          <a:prstGeom prst="rect">
            <a:avLst/>
          </a:prstGeom>
          <a:noFill/>
          <a:ln>
            <a:noFill/>
          </a:ln>
        </p:spPr>
        <p:txBody>
          <a:bodyPr anchorCtr="0" anchor="t" bIns="45700" lIns="91425" spcFirstLastPara="1" rIns="91425" wrap="square" tIns="45700">
            <a:noAutofit/>
          </a:bodyPr>
          <a:lstStyle/>
          <a:p>
            <a:pPr indent="0" lvl="0" marL="0" rtl="0" algn="ctr">
              <a:lnSpc>
                <a:spcPct val="140000"/>
              </a:lnSpc>
              <a:spcBef>
                <a:spcPts val="2300"/>
              </a:spcBef>
              <a:spcAft>
                <a:spcPts val="0"/>
              </a:spcAft>
              <a:buNone/>
            </a:pPr>
            <a:r>
              <a:rPr lang="en-US" sz="4500">
                <a:solidFill>
                  <a:srgbClr val="131529"/>
                </a:solidFill>
                <a:latin typeface="Montserrat"/>
                <a:ea typeface="Montserrat"/>
                <a:cs typeface="Montserrat"/>
                <a:sym typeface="Montserrat"/>
              </a:rPr>
              <a:t>Customer Lifetime Value (CLV)</a:t>
            </a:r>
            <a:endParaRPr sz="4500">
              <a:solidFill>
                <a:srgbClr val="131529"/>
              </a:solidFill>
              <a:latin typeface="Montserrat"/>
              <a:ea typeface="Montserrat"/>
              <a:cs typeface="Montserrat"/>
              <a:sym typeface="Montserrat"/>
            </a:endParaRPr>
          </a:p>
          <a:p>
            <a:pPr indent="0" lvl="0" marL="0" marR="0" rtl="0" algn="ctr">
              <a:lnSpc>
                <a:spcPct val="100000"/>
              </a:lnSpc>
              <a:spcBef>
                <a:spcPts val="600"/>
              </a:spcBef>
              <a:spcAft>
                <a:spcPts val="0"/>
              </a:spcAft>
              <a:buClr>
                <a:srgbClr val="000000"/>
              </a:buClr>
              <a:buSzPts val="4000"/>
              <a:buFont typeface="Arial"/>
              <a:buNone/>
            </a:pPr>
            <a:r>
              <a:t/>
            </a:r>
            <a:endParaRPr sz="4000">
              <a:solidFill>
                <a:srgbClr val="FEFFFF"/>
              </a:solidFill>
              <a:latin typeface="Montserrat"/>
              <a:ea typeface="Montserrat"/>
              <a:cs typeface="Montserrat"/>
              <a:sym typeface="Montserrat"/>
            </a:endParaRPr>
          </a:p>
        </p:txBody>
      </p:sp>
      <p:sp>
        <p:nvSpPr>
          <p:cNvPr id="314" name="Google Shape;314;g883a76e466_0_4"/>
          <p:cNvSpPr txBox="1"/>
          <p:nvPr/>
        </p:nvSpPr>
        <p:spPr>
          <a:xfrm>
            <a:off x="12541425" y="8788063"/>
            <a:ext cx="5529300" cy="708000"/>
          </a:xfrm>
          <a:prstGeom prst="rect">
            <a:avLst/>
          </a:prstGeom>
          <a:noFill/>
          <a:ln>
            <a:noFill/>
          </a:ln>
        </p:spPr>
        <p:txBody>
          <a:bodyPr anchorCtr="0" anchor="t" bIns="45700" lIns="91425" spcFirstLastPara="1" rIns="91425" wrap="square" tIns="45700">
            <a:noAutofit/>
          </a:bodyPr>
          <a:lstStyle/>
          <a:p>
            <a:pPr indent="0" lvl="0" marL="0" rtl="0" algn="ctr">
              <a:lnSpc>
                <a:spcPct val="140000"/>
              </a:lnSpc>
              <a:spcBef>
                <a:spcPts val="2300"/>
              </a:spcBef>
              <a:spcAft>
                <a:spcPts val="0"/>
              </a:spcAft>
              <a:buNone/>
            </a:pPr>
            <a:r>
              <a:rPr lang="en-US" sz="4500">
                <a:solidFill>
                  <a:srgbClr val="131529"/>
                </a:solidFill>
                <a:latin typeface="Montserrat"/>
                <a:ea typeface="Montserrat"/>
                <a:cs typeface="Montserrat"/>
                <a:sym typeface="Montserrat"/>
              </a:rPr>
              <a:t>Cost Of Customer Acquisition (CAC)</a:t>
            </a:r>
            <a:endParaRPr sz="4500">
              <a:solidFill>
                <a:srgbClr val="131529"/>
              </a:solidFill>
              <a:latin typeface="Montserrat"/>
              <a:ea typeface="Montserrat"/>
              <a:cs typeface="Montserrat"/>
              <a:sym typeface="Montserrat"/>
            </a:endParaRPr>
          </a:p>
          <a:p>
            <a:pPr indent="0" lvl="0" marL="0" marR="0" rtl="0" algn="ctr">
              <a:lnSpc>
                <a:spcPct val="100000"/>
              </a:lnSpc>
              <a:spcBef>
                <a:spcPts val="600"/>
              </a:spcBef>
              <a:spcAft>
                <a:spcPts val="0"/>
              </a:spcAft>
              <a:buClr>
                <a:srgbClr val="000000"/>
              </a:buClr>
              <a:buSzPts val="4000"/>
              <a:buFont typeface="Arial"/>
              <a:buNone/>
            </a:pPr>
            <a:r>
              <a:t/>
            </a:r>
            <a:endParaRPr sz="4000">
              <a:solidFill>
                <a:srgbClr val="FEFFFF"/>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cxnSp>
        <p:nvCxnSpPr>
          <p:cNvPr id="320" name="Google Shape;320;g883a76e466_0_75"/>
          <p:cNvCxnSpPr/>
          <p:nvPr/>
        </p:nvCxnSpPr>
        <p:spPr>
          <a:xfrm>
            <a:off x="12191960" y="12201621"/>
            <a:ext cx="0" cy="1539900"/>
          </a:xfrm>
          <a:prstGeom prst="straightConnector1">
            <a:avLst/>
          </a:prstGeom>
          <a:noFill/>
          <a:ln cap="rnd" cmpd="sng" w="84050">
            <a:solidFill>
              <a:schemeClr val="dk2"/>
            </a:solidFill>
            <a:prstDash val="solid"/>
            <a:round/>
            <a:headEnd len="sm" w="sm" type="none"/>
            <a:tailEnd len="sm" w="sm" type="none"/>
          </a:ln>
        </p:spPr>
      </p:cxnSp>
      <p:sp>
        <p:nvSpPr>
          <p:cNvPr id="321" name="Google Shape;321;g883a76e466_0_75"/>
          <p:cNvSpPr/>
          <p:nvPr/>
        </p:nvSpPr>
        <p:spPr>
          <a:xfrm>
            <a:off x="16693895" y="-241300"/>
            <a:ext cx="3571392" cy="8494572"/>
          </a:xfrm>
          <a:custGeom>
            <a:rect b="b" l="l" r="r" t="t"/>
            <a:pathLst>
              <a:path extrusionOk="0" h="8494572" w="3571392">
                <a:moveTo>
                  <a:pt x="3450577" y="0"/>
                </a:moveTo>
                <a:lnTo>
                  <a:pt x="1088656" y="3467938"/>
                </a:lnTo>
                <a:cubicBezTo>
                  <a:pt x="1009307" y="3584460"/>
                  <a:pt x="1039431" y="3743261"/>
                  <a:pt x="1155953" y="3822623"/>
                </a:cubicBezTo>
                <a:lnTo>
                  <a:pt x="2888068" y="5002301"/>
                </a:lnTo>
                <a:cubicBezTo>
                  <a:pt x="3333813" y="5305882"/>
                  <a:pt x="3571392" y="5722683"/>
                  <a:pt x="3539896" y="6145809"/>
                </a:cubicBezTo>
                <a:cubicBezTo>
                  <a:pt x="3508400" y="6568935"/>
                  <a:pt x="3211715" y="6945947"/>
                  <a:pt x="2725915" y="7180186"/>
                </a:cubicBezTo>
                <a:lnTo>
                  <a:pt x="0" y="8494572"/>
                </a:lnTo>
              </a:path>
            </a:pathLst>
          </a:custGeom>
          <a:noFill/>
          <a:ln cap="rnd" cmpd="sng" w="1016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22" name="Google Shape;322;g883a76e466_0_75"/>
          <p:cNvSpPr/>
          <p:nvPr/>
        </p:nvSpPr>
        <p:spPr>
          <a:xfrm>
            <a:off x="2470581" y="7771339"/>
            <a:ext cx="6334480" cy="6122987"/>
          </a:xfrm>
          <a:custGeom>
            <a:rect b="b" l="l" r="r" t="t"/>
            <a:pathLst>
              <a:path extrusionOk="0" h="6122987" w="6334480">
                <a:moveTo>
                  <a:pt x="0" y="6122987"/>
                </a:moveTo>
                <a:lnTo>
                  <a:pt x="1720011" y="4527677"/>
                </a:lnTo>
                <a:cubicBezTo>
                  <a:pt x="1823377" y="4431804"/>
                  <a:pt x="1829460" y="4270286"/>
                  <a:pt x="1733575" y="4166920"/>
                </a:cubicBezTo>
                <a:lnTo>
                  <a:pt x="642594" y="2990659"/>
                </a:lnTo>
                <a:cubicBezTo>
                  <a:pt x="325450" y="2648737"/>
                  <a:pt x="206552" y="2248573"/>
                  <a:pt x="316382" y="1892795"/>
                </a:cubicBezTo>
                <a:cubicBezTo>
                  <a:pt x="426199" y="1537017"/>
                  <a:pt x="749960" y="1273492"/>
                  <a:pt x="1204633" y="1169809"/>
                </a:cubicBezTo>
                <a:lnTo>
                  <a:pt x="6334480" y="0"/>
                </a:lnTo>
              </a:path>
            </a:pathLst>
          </a:custGeom>
          <a:noFill/>
          <a:ln cap="rnd" cmpd="sng" w="1016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23" name="Google Shape;323;g883a76e466_0_75"/>
          <p:cNvSpPr/>
          <p:nvPr/>
        </p:nvSpPr>
        <p:spPr>
          <a:xfrm>
            <a:off x="4444425" y="2526729"/>
            <a:ext cx="805052" cy="870381"/>
          </a:xfrm>
          <a:custGeom>
            <a:rect b="b" l="l" r="r" t="t"/>
            <a:pathLst>
              <a:path extrusionOk="0" h="870381" w="805052">
                <a:moveTo>
                  <a:pt x="720267" y="109905"/>
                </a:moveTo>
                <a:cubicBezTo>
                  <a:pt x="710501" y="26987"/>
                  <a:pt x="647763" y="0"/>
                  <a:pt x="580834" y="49910"/>
                </a:cubicBezTo>
                <a:lnTo>
                  <a:pt x="66928" y="433235"/>
                </a:lnTo>
                <a:cubicBezTo>
                  <a:pt x="0" y="483158"/>
                  <a:pt x="8000" y="550989"/>
                  <a:pt x="84683" y="583984"/>
                </a:cubicBezTo>
                <a:lnTo>
                  <a:pt x="673608" y="837387"/>
                </a:lnTo>
                <a:cubicBezTo>
                  <a:pt x="750303" y="870381"/>
                  <a:pt x="805052" y="829538"/>
                  <a:pt x="795286" y="746632"/>
                </a:cubicBezTo>
                <a:lnTo>
                  <a:pt x="720267" y="109905"/>
                </a:lnTo>
                <a:close/>
              </a:path>
            </a:pathLst>
          </a:custGeom>
          <a:noFill/>
          <a:ln cap="rnd" cmpd="sng" w="1016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24" name="Google Shape;324;g883a76e466_0_75"/>
          <p:cNvSpPr/>
          <p:nvPr/>
        </p:nvSpPr>
        <p:spPr>
          <a:xfrm>
            <a:off x="12134404" y="980635"/>
            <a:ext cx="7925866" cy="8774849"/>
          </a:xfrm>
          <a:custGeom>
            <a:rect b="b" l="l" r="r" t="t"/>
            <a:pathLst>
              <a:path extrusionOk="0" h="8774849" w="7925866">
                <a:moveTo>
                  <a:pt x="7233081" y="4095267"/>
                </a:moveTo>
                <a:lnTo>
                  <a:pt x="1912861" y="471830"/>
                </a:lnTo>
                <a:cubicBezTo>
                  <a:pt x="1220088" y="0"/>
                  <a:pt x="602335" y="297853"/>
                  <a:pt x="540118" y="1133741"/>
                </a:cubicBezTo>
                <a:lnTo>
                  <a:pt x="62229" y="7552918"/>
                </a:lnTo>
                <a:cubicBezTo>
                  <a:pt x="0" y="8388807"/>
                  <a:pt x="566826" y="8774849"/>
                  <a:pt x="1321828" y="8410790"/>
                </a:cubicBezTo>
                <a:lnTo>
                  <a:pt x="7119937" y="5615063"/>
                </a:lnTo>
                <a:cubicBezTo>
                  <a:pt x="7874952" y="5251018"/>
                  <a:pt x="7925866" y="4567110"/>
                  <a:pt x="7233081" y="4095267"/>
                </a:cubicBezTo>
                <a:close/>
                <a:moveTo>
                  <a:pt x="1402422" y="6657200"/>
                </a:moveTo>
                <a:lnTo>
                  <a:pt x="1732889" y="2218016"/>
                </a:lnTo>
                <a:cubicBezTo>
                  <a:pt x="1743367" y="2077504"/>
                  <a:pt x="1902015" y="2001011"/>
                  <a:pt x="2018474" y="2080323"/>
                </a:cubicBezTo>
                <a:lnTo>
                  <a:pt x="5697677" y="4586122"/>
                </a:lnTo>
                <a:cubicBezTo>
                  <a:pt x="5814136" y="4665446"/>
                  <a:pt x="5801067" y="4841087"/>
                  <a:pt x="5674144" y="4902276"/>
                </a:cubicBezTo>
                <a:lnTo>
                  <a:pt x="1664461" y="6835660"/>
                </a:lnTo>
                <a:cubicBezTo>
                  <a:pt x="1537538" y="6896861"/>
                  <a:pt x="1391970" y="6797713"/>
                  <a:pt x="1402422" y="6657200"/>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25" name="Google Shape;325;g883a76e466_0_75"/>
          <p:cNvSpPr/>
          <p:nvPr/>
        </p:nvSpPr>
        <p:spPr>
          <a:xfrm>
            <a:off x="2926605" y="7990476"/>
            <a:ext cx="7012368" cy="6872439"/>
          </a:xfrm>
          <a:custGeom>
            <a:rect b="b" l="l" r="r" t="t"/>
            <a:pathLst>
              <a:path extrusionOk="0" h="6872439" w="7012368">
                <a:moveTo>
                  <a:pt x="6810286" y="1065669"/>
                </a:moveTo>
                <a:cubicBezTo>
                  <a:pt x="7012368" y="411010"/>
                  <a:pt x="6631165" y="0"/>
                  <a:pt x="5963158" y="152336"/>
                </a:cubicBezTo>
                <a:lnTo>
                  <a:pt x="833323" y="1322133"/>
                </a:lnTo>
                <a:cubicBezTo>
                  <a:pt x="165328" y="1474457"/>
                  <a:pt x="0" y="2010092"/>
                  <a:pt x="465912" y="2512428"/>
                </a:cubicBezTo>
                <a:lnTo>
                  <a:pt x="4043908" y="6370104"/>
                </a:lnTo>
                <a:cubicBezTo>
                  <a:pt x="4509820" y="6872439"/>
                  <a:pt x="5056365" y="6747802"/>
                  <a:pt x="5258447" y="609314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26" name="Google Shape;326;g883a76e466_0_75"/>
          <p:cNvSpPr/>
          <p:nvPr/>
        </p:nvSpPr>
        <p:spPr>
          <a:xfrm>
            <a:off x="7346885" y="3862277"/>
            <a:ext cx="9690150" cy="5991440"/>
          </a:xfrm>
          <a:custGeom>
            <a:rect b="b" l="l" r="r" t="t"/>
            <a:pathLst>
              <a:path extrusionOk="0" h="5991440" w="9690150">
                <a:moveTo>
                  <a:pt x="0" y="254000"/>
                </a:moveTo>
                <a:cubicBezTo>
                  <a:pt x="0" y="114300"/>
                  <a:pt x="114300" y="0"/>
                  <a:pt x="254000" y="0"/>
                </a:cubicBezTo>
                <a:lnTo>
                  <a:pt x="9436150" y="0"/>
                </a:lnTo>
                <a:cubicBezTo>
                  <a:pt x="9575850" y="0"/>
                  <a:pt x="9690150" y="114300"/>
                  <a:pt x="9690150" y="254000"/>
                </a:cubicBezTo>
                <a:lnTo>
                  <a:pt x="9690150" y="5737440"/>
                </a:lnTo>
                <a:cubicBezTo>
                  <a:pt x="9690150" y="5877140"/>
                  <a:pt x="9575850" y="5991440"/>
                  <a:pt x="9436150" y="5991440"/>
                </a:cubicBezTo>
                <a:lnTo>
                  <a:pt x="254000" y="5991440"/>
                </a:lnTo>
                <a:cubicBezTo>
                  <a:pt x="114300" y="5991440"/>
                  <a:pt x="0" y="5877140"/>
                  <a:pt x="0" y="5737440"/>
                </a:cubicBezTo>
                <a:close/>
              </a:path>
            </a:pathLst>
          </a:custGeom>
          <a:solidFill>
            <a:srgbClr val="FFFFFF"/>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27" name="Google Shape;327;g883a76e466_0_75"/>
          <p:cNvSpPr txBox="1"/>
          <p:nvPr/>
        </p:nvSpPr>
        <p:spPr>
          <a:xfrm>
            <a:off x="6132425" y="6501300"/>
            <a:ext cx="12471600" cy="1016100"/>
          </a:xfrm>
          <a:prstGeom prst="rect">
            <a:avLst/>
          </a:prstGeom>
          <a:noFill/>
          <a:ln>
            <a:noFill/>
          </a:ln>
        </p:spPr>
        <p:txBody>
          <a:bodyPr anchorCtr="0" anchor="t" bIns="0" lIns="0" spcFirstLastPara="1" rIns="0" wrap="square" tIns="0">
            <a:noAutofit/>
          </a:bodyPr>
          <a:lstStyle/>
          <a:p>
            <a:pPr indent="0" lvl="0" marL="0" marR="0" rtl="0" algn="ctr">
              <a:lnSpc>
                <a:spcPct val="80000"/>
              </a:lnSpc>
              <a:spcBef>
                <a:spcPts val="0"/>
              </a:spcBef>
              <a:spcAft>
                <a:spcPts val="0"/>
              </a:spcAft>
              <a:buClr>
                <a:srgbClr val="000000"/>
              </a:buClr>
              <a:buSzPts val="9800"/>
              <a:buFont typeface="Arial"/>
              <a:buNone/>
            </a:pPr>
            <a:r>
              <a:rPr b="1" lang="en-US" sz="8000">
                <a:solidFill>
                  <a:schemeClr val="dk1"/>
                </a:solidFill>
                <a:latin typeface="Montserrat"/>
                <a:ea typeface="Montserrat"/>
                <a:cs typeface="Montserrat"/>
                <a:sym typeface="Montserrat"/>
              </a:rPr>
              <a:t>Questions???</a:t>
            </a:r>
            <a:endParaRPr b="1" i="0" sz="8000" u="none" cap="none" strike="noStrike">
              <a:solidFill>
                <a:schemeClr val="dk1"/>
              </a:solidFill>
              <a:latin typeface="Montserrat"/>
              <a:ea typeface="Montserrat"/>
              <a:cs typeface="Montserrat"/>
              <a:sym typeface="Montserrat"/>
            </a:endParaRPr>
          </a:p>
        </p:txBody>
      </p:sp>
      <p:sp>
        <p:nvSpPr>
          <p:cNvPr id="328" name="Google Shape;328;g883a76e466_0_75"/>
          <p:cNvSpPr/>
          <p:nvPr/>
        </p:nvSpPr>
        <p:spPr>
          <a:xfrm>
            <a:off x="20569995" y="10924880"/>
            <a:ext cx="876376" cy="762533"/>
          </a:xfrm>
          <a:custGeom>
            <a:rect b="b" l="l" r="r" t="t"/>
            <a:pathLst>
              <a:path extrusionOk="0" h="762533" w="876376">
                <a:moveTo>
                  <a:pt x="118109" y="685"/>
                </a:moveTo>
                <a:cubicBezTo>
                  <a:pt x="34632" y="0"/>
                  <a:pt x="0" y="58877"/>
                  <a:pt x="41148" y="131521"/>
                </a:cubicBezTo>
                <a:lnTo>
                  <a:pt x="357174" y="689343"/>
                </a:lnTo>
                <a:cubicBezTo>
                  <a:pt x="398322" y="761987"/>
                  <a:pt x="466636" y="762533"/>
                  <a:pt x="508965" y="690575"/>
                </a:cubicBezTo>
                <a:lnTo>
                  <a:pt x="834047" y="137972"/>
                </a:lnTo>
                <a:cubicBezTo>
                  <a:pt x="876376" y="66014"/>
                  <a:pt x="842708" y="6591"/>
                  <a:pt x="759218" y="5905"/>
                </a:cubicBezTo>
                <a:lnTo>
                  <a:pt x="118109" y="685"/>
                </a:lnTo>
                <a:close/>
              </a:path>
            </a:pathLst>
          </a:custGeom>
          <a:noFill/>
          <a:ln cap="rnd" cmpd="sng" w="1016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29" name="Google Shape;329;g883a76e466_0_75"/>
          <p:cNvSpPr txBox="1"/>
          <p:nvPr/>
        </p:nvSpPr>
        <p:spPr>
          <a:xfrm>
            <a:off x="23409648" y="12984262"/>
            <a:ext cx="618300"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Montserrat"/>
                <a:ea typeface="Montserrat"/>
                <a:cs typeface="Montserrat"/>
                <a:sym typeface="Montserrat"/>
              </a:rPr>
              <a:t>03 </a:t>
            </a:r>
            <a:endParaRPr b="0" i="0" sz="1400" u="none" cap="none" strike="noStrike">
              <a:solidFill>
                <a:srgbClr val="000000"/>
              </a:solidFill>
              <a:latin typeface="Arial"/>
              <a:ea typeface="Arial"/>
              <a:cs typeface="Arial"/>
              <a:sym typeface="Arial"/>
            </a:endParaRPr>
          </a:p>
        </p:txBody>
      </p:sp>
      <p:sp>
        <p:nvSpPr>
          <p:cNvPr id="330" name="Google Shape;330;g883a76e466_0_75"/>
          <p:cNvSpPr/>
          <p:nvPr/>
        </p:nvSpPr>
        <p:spPr>
          <a:xfrm>
            <a:off x="7346885" y="8111078"/>
            <a:ext cx="2444168" cy="1746219"/>
          </a:xfrm>
          <a:custGeom>
            <a:rect b="b" l="l" r="r" t="t"/>
            <a:pathLst>
              <a:path extrusionOk="0" h="1746219" w="2444168">
                <a:moveTo>
                  <a:pt x="1779358" y="392"/>
                </a:moveTo>
                <a:cubicBezTo>
                  <a:pt x="2297072" y="-14041"/>
                  <a:pt x="2566828" y="372241"/>
                  <a:pt x="2390006" y="945068"/>
                </a:cubicBezTo>
                <a:lnTo>
                  <a:pt x="2142713" y="1746219"/>
                </a:lnTo>
                <a:lnTo>
                  <a:pt x="254000" y="1746219"/>
                </a:lnTo>
                <a:cubicBezTo>
                  <a:pt x="114300" y="1746219"/>
                  <a:pt x="0" y="1631919"/>
                  <a:pt x="0" y="1492219"/>
                </a:cubicBezTo>
                <a:lnTo>
                  <a:pt x="0" y="383570"/>
                </a:lnTo>
                <a:lnTo>
                  <a:pt x="1542878" y="31735"/>
                </a:lnTo>
                <a:cubicBezTo>
                  <a:pt x="1626379" y="12693"/>
                  <a:pt x="1705398" y="2454"/>
                  <a:pt x="1779358" y="392"/>
                </a:cubicBezTo>
                <a:close/>
              </a:path>
            </a:pathLst>
          </a:custGeom>
          <a:solidFill>
            <a:schemeClr val="accent1"/>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31" name="Google Shape;331;g883a76e466_0_75"/>
          <p:cNvSpPr/>
          <p:nvPr/>
        </p:nvSpPr>
        <p:spPr>
          <a:xfrm>
            <a:off x="15329434" y="3862277"/>
            <a:ext cx="1707603" cy="1163000"/>
          </a:xfrm>
          <a:custGeom>
            <a:rect b="b" l="l" r="r" t="t"/>
            <a:pathLst>
              <a:path extrusionOk="0" h="1163000" w="1707603">
                <a:moveTo>
                  <a:pt x="0" y="0"/>
                </a:moveTo>
                <a:lnTo>
                  <a:pt x="1453603" y="0"/>
                </a:lnTo>
                <a:cubicBezTo>
                  <a:pt x="1593303" y="0"/>
                  <a:pt x="1707603" y="114300"/>
                  <a:pt x="1707603" y="254000"/>
                </a:cubicBezTo>
                <a:lnTo>
                  <a:pt x="1707603" y="116300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1"/>
          <p:cNvSpPr/>
          <p:nvPr/>
        </p:nvSpPr>
        <p:spPr>
          <a:xfrm>
            <a:off x="15043277" y="7715250"/>
            <a:ext cx="995045" cy="692213"/>
          </a:xfrm>
          <a:prstGeom prst="rect">
            <a:avLst/>
          </a:prstGeom>
          <a:solidFill>
            <a:schemeClr val="lt2"/>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37" name="Google Shape;337;p1"/>
          <p:cNvSpPr/>
          <p:nvPr/>
        </p:nvSpPr>
        <p:spPr>
          <a:xfrm>
            <a:off x="14847838" y="7422082"/>
            <a:ext cx="1385912" cy="115374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338" name="Google Shape;338;p1"/>
          <p:cNvSpPr/>
          <p:nvPr/>
        </p:nvSpPr>
        <p:spPr>
          <a:xfrm>
            <a:off x="17054291" y="6008546"/>
            <a:ext cx="1034250" cy="2444407"/>
          </a:xfrm>
          <a:custGeom>
            <a:rect b="b" l="l" r="r" t="t"/>
            <a:pathLst>
              <a:path extrusionOk="0" h="2444407" w="1034249">
                <a:moveTo>
                  <a:pt x="684263" y="992784"/>
                </a:moveTo>
                <a:lnTo>
                  <a:pt x="986599" y="264629"/>
                </a:lnTo>
                <a:lnTo>
                  <a:pt x="869162" y="198170"/>
                </a:lnTo>
                <a:cubicBezTo>
                  <a:pt x="753249" y="132588"/>
                  <a:pt x="618629" y="82397"/>
                  <a:pt x="468972" y="48983"/>
                </a:cubicBezTo>
                <a:cubicBezTo>
                  <a:pt x="323126" y="16484"/>
                  <a:pt x="172732" y="0"/>
                  <a:pt x="21970" y="0"/>
                </a:cubicBezTo>
                <a:cubicBezTo>
                  <a:pt x="14592" y="0"/>
                  <a:pt x="7315" y="139"/>
                  <a:pt x="0" y="215"/>
                </a:cubicBezTo>
                <a:lnTo>
                  <a:pt x="0" y="2444407"/>
                </a:lnTo>
                <a:cubicBezTo>
                  <a:pt x="194716" y="2437650"/>
                  <a:pt x="366217" y="2403094"/>
                  <a:pt x="510476" y="2341270"/>
                </a:cubicBezTo>
                <a:cubicBezTo>
                  <a:pt x="679881" y="2268664"/>
                  <a:pt x="810590" y="2167051"/>
                  <a:pt x="898982" y="2039264"/>
                </a:cubicBezTo>
                <a:cubicBezTo>
                  <a:pt x="988733" y="1909470"/>
                  <a:pt x="1034249" y="1762709"/>
                  <a:pt x="1034249" y="1603082"/>
                </a:cubicBezTo>
                <a:cubicBezTo>
                  <a:pt x="1034249" y="1416164"/>
                  <a:pt x="980846" y="1263370"/>
                  <a:pt x="875512" y="1148892"/>
                </a:cubicBezTo>
                <a:cubicBezTo>
                  <a:pt x="818324" y="1086764"/>
                  <a:pt x="754354" y="1034592"/>
                  <a:pt x="684263" y="992784"/>
                </a:cubicBezTo>
                <a:close/>
              </a:path>
            </a:pathLst>
          </a:custGeom>
          <a:solidFill>
            <a:schemeClr val="lt2"/>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39" name="Google Shape;339;p1"/>
          <p:cNvSpPr/>
          <p:nvPr/>
        </p:nvSpPr>
        <p:spPr>
          <a:xfrm>
            <a:off x="16849870" y="5984094"/>
            <a:ext cx="1385912" cy="264866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340" name="Google Shape;340;p1"/>
          <p:cNvSpPr/>
          <p:nvPr/>
        </p:nvSpPr>
        <p:spPr>
          <a:xfrm>
            <a:off x="18503088" y="5959643"/>
            <a:ext cx="1649475" cy="204732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341" name="Google Shape;341;p1"/>
          <p:cNvSpPr/>
          <p:nvPr/>
        </p:nvSpPr>
        <p:spPr>
          <a:xfrm>
            <a:off x="4324142" y="6008546"/>
            <a:ext cx="917505" cy="255488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342" name="Google Shape;342;p1"/>
          <p:cNvSpPr/>
          <p:nvPr/>
        </p:nvSpPr>
        <p:spPr>
          <a:xfrm>
            <a:off x="11709398" y="6055347"/>
            <a:ext cx="1143902" cy="2398814"/>
          </a:xfrm>
          <a:custGeom>
            <a:rect b="b" l="l" r="r" t="t"/>
            <a:pathLst>
              <a:path extrusionOk="0" h="2398814" w="1143901">
                <a:moveTo>
                  <a:pt x="834186" y="2101634"/>
                </a:moveTo>
                <a:cubicBezTo>
                  <a:pt x="1039698" y="1902980"/>
                  <a:pt x="1143901" y="1626006"/>
                  <a:pt x="1143901" y="1278432"/>
                </a:cubicBezTo>
                <a:lnTo>
                  <a:pt x="1143901" y="0"/>
                </a:lnTo>
                <a:lnTo>
                  <a:pt x="160553" y="0"/>
                </a:lnTo>
                <a:lnTo>
                  <a:pt x="160553" y="1257947"/>
                </a:lnTo>
                <a:cubicBezTo>
                  <a:pt x="160553" y="1408036"/>
                  <a:pt x="130568" y="1468615"/>
                  <a:pt x="112687" y="1491361"/>
                </a:cubicBezTo>
                <a:cubicBezTo>
                  <a:pt x="96545" y="1511896"/>
                  <a:pt x="69151" y="1535493"/>
                  <a:pt x="0" y="1535493"/>
                </a:cubicBezTo>
                <a:lnTo>
                  <a:pt x="0" y="2398814"/>
                </a:lnTo>
                <a:cubicBezTo>
                  <a:pt x="350583" y="2397696"/>
                  <a:pt x="631266" y="2297798"/>
                  <a:pt x="834186" y="2101634"/>
                </a:cubicBezTo>
                <a:close/>
              </a:path>
            </a:pathLst>
          </a:custGeom>
          <a:solidFill>
            <a:schemeClr val="lt2"/>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43" name="Google Shape;343;p1"/>
          <p:cNvSpPr/>
          <p:nvPr/>
        </p:nvSpPr>
        <p:spPr>
          <a:xfrm>
            <a:off x="11578550" y="5940920"/>
            <a:ext cx="1385912" cy="269183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344" name="Google Shape;344;p1"/>
          <p:cNvSpPr/>
          <p:nvPr/>
        </p:nvSpPr>
        <p:spPr>
          <a:xfrm>
            <a:off x="8989537" y="7658323"/>
            <a:ext cx="1265054" cy="91750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grpSp>
        <p:nvGrpSpPr>
          <p:cNvPr id="345" name="Google Shape;345;p1"/>
          <p:cNvGrpSpPr/>
          <p:nvPr/>
        </p:nvGrpSpPr>
        <p:grpSpPr>
          <a:xfrm>
            <a:off x="14621380" y="-3024822"/>
            <a:ext cx="19765645" cy="19765645"/>
            <a:chOff x="14621380" y="-3024822"/>
            <a:chExt cx="19765645" cy="19765645"/>
          </a:xfrm>
        </p:grpSpPr>
        <p:sp>
          <p:nvSpPr>
            <p:cNvPr id="346" name="Google Shape;346;p1"/>
            <p:cNvSpPr/>
            <p:nvPr/>
          </p:nvSpPr>
          <p:spPr>
            <a:xfrm>
              <a:off x="18819902" y="3613404"/>
              <a:ext cx="5564086" cy="8927655"/>
            </a:xfrm>
            <a:custGeom>
              <a:rect b="b" l="l" r="r" t="t"/>
              <a:pathLst>
                <a:path extrusionOk="0" h="8927655" w="5564085">
                  <a:moveTo>
                    <a:pt x="5564085" y="8927655"/>
                  </a:moveTo>
                  <a:cubicBezTo>
                    <a:pt x="2480233" y="8863672"/>
                    <a:pt x="0" y="6343777"/>
                    <a:pt x="0" y="3244596"/>
                  </a:cubicBezTo>
                  <a:cubicBezTo>
                    <a:pt x="0" y="2038451"/>
                    <a:pt x="375653" y="920038"/>
                    <a:pt x="1016368" y="0"/>
                  </a:cubicBezTo>
                </a:path>
              </a:pathLst>
            </a:custGeom>
            <a:noFill/>
            <a:ln cap="rnd" cmpd="sng" w="101325">
              <a:solidFill>
                <a:srgbClr val="4B4D64">
                  <a:alpha val="9411"/>
                </a:srgbClr>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47" name="Google Shape;347;p1"/>
            <p:cNvSpPr/>
            <p:nvPr/>
          </p:nvSpPr>
          <p:spPr>
            <a:xfrm>
              <a:off x="14621380" y="-3024822"/>
              <a:ext cx="19765645" cy="19765645"/>
            </a:xfrm>
            <a:custGeom>
              <a:rect b="b" l="l" r="r" t="t"/>
              <a:pathLst>
                <a:path extrusionOk="0" h="19765645" w="19765645">
                  <a:moveTo>
                    <a:pt x="9882822" y="0"/>
                  </a:moveTo>
                  <a:cubicBezTo>
                    <a:pt x="4424692" y="0"/>
                    <a:pt x="0" y="4424692"/>
                    <a:pt x="0" y="9882822"/>
                  </a:cubicBezTo>
                  <a:cubicBezTo>
                    <a:pt x="0" y="15340952"/>
                    <a:pt x="4424692" y="19765645"/>
                    <a:pt x="9882822" y="19765645"/>
                  </a:cubicBezTo>
                  <a:cubicBezTo>
                    <a:pt x="15340952" y="19765645"/>
                    <a:pt x="19765645" y="15340952"/>
                    <a:pt x="19765645" y="9882822"/>
                  </a:cubicBezTo>
                  <a:cubicBezTo>
                    <a:pt x="19765645" y="4424692"/>
                    <a:pt x="15340952" y="0"/>
                    <a:pt x="9882822" y="0"/>
                  </a:cubicBezTo>
                  <a:close/>
                  <a:moveTo>
                    <a:pt x="9882822" y="16169741"/>
                  </a:moveTo>
                  <a:cubicBezTo>
                    <a:pt x="6410655" y="16169741"/>
                    <a:pt x="3595903" y="13354989"/>
                    <a:pt x="3595903" y="9882822"/>
                  </a:cubicBezTo>
                  <a:cubicBezTo>
                    <a:pt x="3595903" y="6410655"/>
                    <a:pt x="6410655" y="3595903"/>
                    <a:pt x="9882822" y="3595903"/>
                  </a:cubicBezTo>
                  <a:cubicBezTo>
                    <a:pt x="13355002" y="3595903"/>
                    <a:pt x="16169741" y="6410655"/>
                    <a:pt x="16169741" y="9882822"/>
                  </a:cubicBezTo>
                  <a:cubicBezTo>
                    <a:pt x="16169741" y="13354989"/>
                    <a:pt x="13355002" y="16169741"/>
                    <a:pt x="9882822" y="16169741"/>
                  </a:cubicBezTo>
                  <a:close/>
                </a:path>
              </a:pathLst>
            </a:custGeom>
            <a:solidFill>
              <a:schemeClr val="accent4"/>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cxnSp>
        <p:nvCxnSpPr>
          <p:cNvPr id="348" name="Google Shape;348;p1"/>
          <p:cNvCxnSpPr/>
          <p:nvPr/>
        </p:nvCxnSpPr>
        <p:spPr>
          <a:xfrm flipH="1">
            <a:off x="12191960" y="-990600"/>
            <a:ext cx="39" cy="3191941"/>
          </a:xfrm>
          <a:prstGeom prst="straightConnector1">
            <a:avLst/>
          </a:prstGeom>
          <a:noFill/>
          <a:ln cap="rnd" cmpd="sng" w="101325">
            <a:solidFill>
              <a:srgbClr val="4B4D64">
                <a:alpha val="9411"/>
              </a:srgbClr>
            </a:solidFill>
            <a:prstDash val="solid"/>
            <a:round/>
            <a:headEnd len="sm" w="sm" type="none"/>
            <a:tailEnd len="sm" w="sm" type="none"/>
          </a:ln>
        </p:spPr>
      </p:cxnSp>
      <p:sp>
        <p:nvSpPr>
          <p:cNvPr id="349" name="Google Shape;349;p1"/>
          <p:cNvSpPr/>
          <p:nvPr/>
        </p:nvSpPr>
        <p:spPr>
          <a:xfrm>
            <a:off x="0" y="5953346"/>
            <a:ext cx="24384000" cy="255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0"/>
              <a:buFont typeface="Arial"/>
              <a:buNone/>
            </a:pPr>
            <a:r>
              <a:rPr b="1" lang="en-US" sz="15000">
                <a:solidFill>
                  <a:schemeClr val="dk2"/>
                </a:solidFill>
                <a:latin typeface="Lato"/>
                <a:ea typeface="Lato"/>
                <a:cs typeface="Lato"/>
                <a:sym typeface="Lato"/>
              </a:rPr>
              <a:t>Influencer Marketing </a:t>
            </a:r>
            <a:endParaRPr b="1" i="0" sz="15000" u="none" cap="none" strike="noStrike">
              <a:solidFill>
                <a:schemeClr val="dk2"/>
              </a:solidFill>
              <a:latin typeface="Lato"/>
              <a:ea typeface="Lato"/>
              <a:cs typeface="Lato"/>
              <a:sym typeface="Lato"/>
            </a:endParaRPr>
          </a:p>
        </p:txBody>
      </p:sp>
      <p:sp>
        <p:nvSpPr>
          <p:cNvPr id="350" name="Google Shape;350;p1"/>
          <p:cNvSpPr txBox="1"/>
          <p:nvPr/>
        </p:nvSpPr>
        <p:spPr>
          <a:xfrm>
            <a:off x="873300" y="10462150"/>
            <a:ext cx="8779500" cy="77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
              <a:buFont typeface="Arial"/>
              <a:buNone/>
            </a:pPr>
            <a:r>
              <a:rPr b="1" i="0" lang="en-US" sz="3000" u="none" cap="none" strike="noStrike">
                <a:solidFill>
                  <a:srgbClr val="000000"/>
                </a:solidFill>
                <a:latin typeface="Montserrat"/>
                <a:ea typeface="Montserrat"/>
                <a:cs typeface="Montserrat"/>
                <a:sym typeface="Montserrat"/>
              </a:rPr>
              <a:t>By:</a:t>
            </a:r>
            <a:r>
              <a:rPr b="1" lang="en-US" sz="3000">
                <a:latin typeface="Montserrat"/>
                <a:ea typeface="Montserrat"/>
                <a:cs typeface="Montserrat"/>
                <a:sym typeface="Montserrat"/>
              </a:rPr>
              <a:t> Valerie Jennings, CEO</a:t>
            </a:r>
            <a:endParaRPr b="1" sz="3000">
              <a:latin typeface="Montserrat"/>
              <a:ea typeface="Montserrat"/>
              <a:cs typeface="Montserrat"/>
              <a:sym typeface="Montserrat"/>
            </a:endParaRPr>
          </a:p>
          <a:p>
            <a:pPr indent="0" lvl="0" marL="0" rtl="0" algn="l">
              <a:lnSpc>
                <a:spcPct val="115000"/>
              </a:lnSpc>
              <a:spcBef>
                <a:spcPts val="0"/>
              </a:spcBef>
              <a:spcAft>
                <a:spcPts val="0"/>
              </a:spcAft>
              <a:buNone/>
            </a:pPr>
            <a:r>
              <a:rPr b="1" lang="en-US" sz="3000">
                <a:latin typeface="Montserrat"/>
                <a:ea typeface="Montserrat"/>
                <a:cs typeface="Montserrat"/>
                <a:sym typeface="Montserrat"/>
              </a:rPr>
              <a:t>Sophie Shafter, Communications Director</a:t>
            </a:r>
            <a:endParaRPr b="1" sz="3000">
              <a:latin typeface="Montserrat"/>
              <a:ea typeface="Montserrat"/>
              <a:cs typeface="Montserrat"/>
              <a:sym typeface="Montserrat"/>
            </a:endParaRPr>
          </a:p>
          <a:p>
            <a:pPr indent="0" lvl="0" marL="0" marR="0" rtl="0" algn="l">
              <a:lnSpc>
                <a:spcPct val="100000"/>
              </a:lnSpc>
              <a:spcBef>
                <a:spcPts val="400"/>
              </a:spcBef>
              <a:spcAft>
                <a:spcPts val="0"/>
              </a:spcAft>
              <a:buClr>
                <a:srgbClr val="000000"/>
              </a:buClr>
              <a:buSzPts val="3500"/>
              <a:buFont typeface="Arial"/>
              <a:buNone/>
            </a:pPr>
            <a:r>
              <a:t/>
            </a:r>
            <a:endParaRPr b="1" sz="3500"/>
          </a:p>
        </p:txBody>
      </p:sp>
      <p:pic>
        <p:nvPicPr>
          <p:cNvPr id="351" name="Google Shape;351;p1"/>
          <p:cNvPicPr preferRelativeResize="0"/>
          <p:nvPr/>
        </p:nvPicPr>
        <p:blipFill rotWithShape="1">
          <a:blip r:embed="rId3">
            <a:alphaModFix/>
          </a:blip>
          <a:srcRect b="40184" l="18012" r="0" t="40964"/>
          <a:stretch/>
        </p:blipFill>
        <p:spPr>
          <a:xfrm>
            <a:off x="264925" y="11849354"/>
            <a:ext cx="7789149" cy="1790821"/>
          </a:xfrm>
          <a:prstGeom prst="rect">
            <a:avLst/>
          </a:prstGeom>
          <a:noFill/>
          <a:ln>
            <a:noFill/>
          </a:ln>
        </p:spPr>
      </p:pic>
      <p:sp>
        <p:nvSpPr>
          <p:cNvPr id="352" name="Google Shape;352;p1"/>
          <p:cNvSpPr txBox="1"/>
          <p:nvPr/>
        </p:nvSpPr>
        <p:spPr>
          <a:xfrm>
            <a:off x="2052725" y="3918850"/>
            <a:ext cx="17914800" cy="209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
          <p:cNvSpPr/>
          <p:nvPr/>
        </p:nvSpPr>
        <p:spPr>
          <a:xfrm>
            <a:off x="152400" y="5953346"/>
            <a:ext cx="24384000" cy="255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0"/>
              <a:buFont typeface="Arial"/>
              <a:buNone/>
            </a:pPr>
            <a:r>
              <a:rPr b="1" lang="en-US" sz="15000">
                <a:solidFill>
                  <a:schemeClr val="lt2"/>
                </a:solidFill>
                <a:latin typeface="Lato"/>
                <a:ea typeface="Lato"/>
                <a:cs typeface="Lato"/>
                <a:sym typeface="Lato"/>
              </a:rPr>
              <a:t>Influencer Marketing </a:t>
            </a:r>
            <a:endParaRPr b="1" i="0" sz="15000" u="none" cap="none" strike="noStrike">
              <a:solidFill>
                <a:schemeClr val="lt2"/>
              </a:solidFill>
              <a:latin typeface="Lato"/>
              <a:ea typeface="Lato"/>
              <a:cs typeface="Lato"/>
              <a:sym typeface="Lato"/>
            </a:endParaRPr>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348"/>
                                        </p:tgtEl>
                                        <p:attrNameLst>
                                          <p:attrName>style.visibility</p:attrName>
                                        </p:attrNameLst>
                                      </p:cBhvr>
                                      <p:to>
                                        <p:strVal val="visible"/>
                                      </p:to>
                                    </p:set>
                                    <p:anim calcmode="lin" valueType="num">
                                      <p:cBhvr additive="base">
                                        <p:cTn dur="750"/>
                                        <p:tgtEl>
                                          <p:spTgt spid="348"/>
                                        </p:tgtEl>
                                        <p:attrNameLst>
                                          <p:attrName>ppt_y</p:attrName>
                                        </p:attrNameLst>
                                      </p:cBhvr>
                                      <p:tavLst>
                                        <p:tav fmla="" tm="0">
                                          <p:val>
                                            <p:strVal val="#ppt_y-1"/>
                                          </p:val>
                                        </p:tav>
                                        <p:tav fmla="" tm="100000">
                                          <p:val>
                                            <p:strVal val="#ppt_y"/>
                                          </p:val>
                                        </p:tav>
                                      </p:tavLst>
                                    </p:anim>
                                  </p:childTnLst>
                                </p:cTn>
                              </p:par>
                            </p:childTnLst>
                          </p:cTn>
                        </p:par>
                        <p:par>
                          <p:cTn fill="hold">
                            <p:stCondLst>
                              <p:cond delay="750"/>
                            </p:stCondLst>
                            <p:childTnLst>
                              <p:par>
                                <p:cTn fill="hold" nodeType="afterEffect" presetClass="entr" presetID="2" presetSubtype="2">
                                  <p:stCondLst>
                                    <p:cond delay="0"/>
                                  </p:stCondLst>
                                  <p:childTnLst>
                                    <p:set>
                                      <p:cBhvr>
                                        <p:cTn dur="1" fill="hold">
                                          <p:stCondLst>
                                            <p:cond delay="0"/>
                                          </p:stCondLst>
                                        </p:cTn>
                                        <p:tgtEl>
                                          <p:spTgt spid="345"/>
                                        </p:tgtEl>
                                        <p:attrNameLst>
                                          <p:attrName>style.visibility</p:attrName>
                                        </p:attrNameLst>
                                      </p:cBhvr>
                                      <p:to>
                                        <p:strVal val="visible"/>
                                      </p:to>
                                    </p:set>
                                    <p:anim calcmode="lin" valueType="num">
                                      <p:cBhvr additive="base">
                                        <p:cTn dur="750"/>
                                        <p:tgtEl>
                                          <p:spTgt spid="34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grpSp>
        <p:nvGrpSpPr>
          <p:cNvPr id="358" name="Google Shape;358;p2"/>
          <p:cNvGrpSpPr/>
          <p:nvPr/>
        </p:nvGrpSpPr>
        <p:grpSpPr>
          <a:xfrm>
            <a:off x="14621381" y="-3024822"/>
            <a:ext cx="19765645" cy="19765645"/>
            <a:chOff x="14621381" y="-3024822"/>
            <a:chExt cx="19765645" cy="19765645"/>
          </a:xfrm>
        </p:grpSpPr>
        <p:sp>
          <p:nvSpPr>
            <p:cNvPr id="359" name="Google Shape;359;p2"/>
            <p:cNvSpPr/>
            <p:nvPr/>
          </p:nvSpPr>
          <p:spPr>
            <a:xfrm>
              <a:off x="18819902" y="3613404"/>
              <a:ext cx="5564086" cy="8927655"/>
            </a:xfrm>
            <a:custGeom>
              <a:rect b="b" l="l" r="r" t="t"/>
              <a:pathLst>
                <a:path extrusionOk="0" h="8927655" w="5564085">
                  <a:moveTo>
                    <a:pt x="5564085" y="8927655"/>
                  </a:moveTo>
                  <a:cubicBezTo>
                    <a:pt x="2480233" y="8863672"/>
                    <a:pt x="0" y="6343777"/>
                    <a:pt x="0" y="3244596"/>
                  </a:cubicBezTo>
                  <a:cubicBezTo>
                    <a:pt x="0" y="2038451"/>
                    <a:pt x="375653" y="920038"/>
                    <a:pt x="1016368" y="0"/>
                  </a:cubicBezTo>
                </a:path>
              </a:pathLst>
            </a:custGeom>
            <a:solidFill>
              <a:schemeClr val="accent3"/>
            </a:solidFill>
            <a:ln cap="rnd" cmpd="sng" w="101600">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60" name="Google Shape;360;p2"/>
            <p:cNvSpPr/>
            <p:nvPr/>
          </p:nvSpPr>
          <p:spPr>
            <a:xfrm>
              <a:off x="14621381" y="-3024822"/>
              <a:ext cx="19765645" cy="19765645"/>
            </a:xfrm>
            <a:custGeom>
              <a:rect b="b" l="l" r="r" t="t"/>
              <a:pathLst>
                <a:path extrusionOk="0" h="19765645" w="19765645">
                  <a:moveTo>
                    <a:pt x="9882822" y="0"/>
                  </a:moveTo>
                  <a:cubicBezTo>
                    <a:pt x="4424692" y="0"/>
                    <a:pt x="0" y="4424692"/>
                    <a:pt x="0" y="9882822"/>
                  </a:cubicBezTo>
                  <a:cubicBezTo>
                    <a:pt x="0" y="15340952"/>
                    <a:pt x="4424692" y="19765645"/>
                    <a:pt x="9882822" y="19765645"/>
                  </a:cubicBezTo>
                  <a:cubicBezTo>
                    <a:pt x="15340952" y="19765645"/>
                    <a:pt x="19765645" y="15340952"/>
                    <a:pt x="19765645" y="9882822"/>
                  </a:cubicBezTo>
                  <a:cubicBezTo>
                    <a:pt x="19765645" y="4424692"/>
                    <a:pt x="15340952" y="0"/>
                    <a:pt x="9882822" y="0"/>
                  </a:cubicBezTo>
                  <a:close/>
                  <a:moveTo>
                    <a:pt x="9882822" y="16169741"/>
                  </a:moveTo>
                  <a:cubicBezTo>
                    <a:pt x="6410655" y="16169741"/>
                    <a:pt x="3595903" y="13354989"/>
                    <a:pt x="3595903" y="9882822"/>
                  </a:cubicBezTo>
                  <a:cubicBezTo>
                    <a:pt x="3595903" y="6410655"/>
                    <a:pt x="6410655" y="3595903"/>
                    <a:pt x="9882822" y="3595903"/>
                  </a:cubicBezTo>
                  <a:cubicBezTo>
                    <a:pt x="13354989" y="3595903"/>
                    <a:pt x="16169741" y="6410655"/>
                    <a:pt x="16169741" y="9882822"/>
                  </a:cubicBezTo>
                  <a:cubicBezTo>
                    <a:pt x="16169741" y="13354989"/>
                    <a:pt x="13354989" y="16169741"/>
                    <a:pt x="9882822" y="16169741"/>
                  </a:cubicBezTo>
                  <a:close/>
                </a:path>
              </a:pathLst>
            </a:custGeom>
            <a:solidFill>
              <a:schemeClr val="accent3"/>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61" name="Google Shape;361;p2"/>
            <p:cNvSpPr/>
            <p:nvPr/>
          </p:nvSpPr>
          <p:spPr>
            <a:xfrm>
              <a:off x="18917705" y="-106244"/>
              <a:ext cx="4035666" cy="2528137"/>
            </a:xfrm>
            <a:custGeom>
              <a:rect b="b" l="l" r="r" t="t"/>
              <a:pathLst>
                <a:path extrusionOk="0" h="2528138" w="4035666">
                  <a:moveTo>
                    <a:pt x="0" y="2528138"/>
                  </a:moveTo>
                  <a:cubicBezTo>
                    <a:pt x="999236" y="1271447"/>
                    <a:pt x="2413584" y="359600"/>
                    <a:pt x="4035666" y="0"/>
                  </a:cubicBezTo>
                </a:path>
              </a:pathLst>
            </a:custGeom>
            <a:solidFill>
              <a:schemeClr val="accent3"/>
            </a:solidFill>
            <a:ln cap="rnd" cmpd="sng" w="101600">
              <a:solidFill>
                <a:schemeClr val="lt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cxnSp>
        <p:nvCxnSpPr>
          <p:cNvPr id="362" name="Google Shape;362;p2"/>
          <p:cNvCxnSpPr/>
          <p:nvPr/>
        </p:nvCxnSpPr>
        <p:spPr>
          <a:xfrm>
            <a:off x="12191924" y="-1143000"/>
            <a:ext cx="39" cy="3344341"/>
          </a:xfrm>
          <a:prstGeom prst="straightConnector1">
            <a:avLst/>
          </a:prstGeom>
          <a:noFill/>
          <a:ln cap="rnd" cmpd="sng" w="101600">
            <a:solidFill>
              <a:schemeClr val="dk2"/>
            </a:solidFill>
            <a:prstDash val="solid"/>
            <a:round/>
            <a:headEnd len="sm" w="sm" type="none"/>
            <a:tailEnd len="sm" w="sm" type="none"/>
          </a:ln>
        </p:spPr>
      </p:cxnSp>
      <p:sp>
        <p:nvSpPr>
          <p:cNvPr id="363" name="Google Shape;363;p2"/>
          <p:cNvSpPr txBox="1"/>
          <p:nvPr/>
        </p:nvSpPr>
        <p:spPr>
          <a:xfrm>
            <a:off x="11925834" y="12984262"/>
            <a:ext cx="532333"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lt2"/>
                </a:solidFill>
                <a:latin typeface="Montserrat"/>
                <a:ea typeface="Montserrat"/>
                <a:cs typeface="Montserrat"/>
                <a:sym typeface="Montserrat"/>
              </a:rPr>
              <a:t>01 </a:t>
            </a:r>
            <a:endParaRPr b="0" i="0" sz="1400" u="none" cap="none" strike="noStrike">
              <a:solidFill>
                <a:srgbClr val="000000"/>
              </a:solidFill>
              <a:latin typeface="Arial"/>
              <a:ea typeface="Arial"/>
              <a:cs typeface="Arial"/>
              <a:sym typeface="Arial"/>
            </a:endParaRPr>
          </a:p>
        </p:txBody>
      </p:sp>
      <p:sp>
        <p:nvSpPr>
          <p:cNvPr id="364" name="Google Shape;364;p2"/>
          <p:cNvSpPr txBox="1"/>
          <p:nvPr/>
        </p:nvSpPr>
        <p:spPr>
          <a:xfrm>
            <a:off x="-618776" y="579500"/>
            <a:ext cx="12349500" cy="1452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8000"/>
              <a:buFont typeface="Arial"/>
              <a:buNone/>
            </a:pPr>
            <a:r>
              <a:rPr b="1" lang="en-US" sz="8000">
                <a:solidFill>
                  <a:srgbClr val="1E2128"/>
                </a:solidFill>
                <a:latin typeface="Montserrat"/>
                <a:ea typeface="Montserrat"/>
                <a:cs typeface="Montserrat"/>
                <a:sym typeface="Montserrat"/>
              </a:rPr>
              <a:t>Table Of Contents</a:t>
            </a:r>
            <a:endParaRPr b="1" i="0" sz="8000" u="none" cap="none" strike="noStrike">
              <a:solidFill>
                <a:srgbClr val="1E2128"/>
              </a:solidFill>
              <a:latin typeface="Montserrat"/>
              <a:ea typeface="Montserrat"/>
              <a:cs typeface="Montserrat"/>
              <a:sym typeface="Montserrat"/>
            </a:endParaRPr>
          </a:p>
        </p:txBody>
      </p:sp>
      <p:sp>
        <p:nvSpPr>
          <p:cNvPr id="365" name="Google Shape;365;p2"/>
          <p:cNvSpPr txBox="1"/>
          <p:nvPr/>
        </p:nvSpPr>
        <p:spPr>
          <a:xfrm>
            <a:off x="289775" y="2674225"/>
            <a:ext cx="11902200" cy="7315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b="1" sz="1200">
              <a:latin typeface="Calibri"/>
              <a:ea typeface="Calibri"/>
              <a:cs typeface="Calibri"/>
              <a:sym typeface="Calibri"/>
            </a:endParaRPr>
          </a:p>
          <a:p>
            <a:pPr indent="0" lvl="0" marL="0" rtl="0" algn="l">
              <a:lnSpc>
                <a:spcPct val="115000"/>
              </a:lnSpc>
              <a:spcBef>
                <a:spcPts val="0"/>
              </a:spcBef>
              <a:spcAft>
                <a:spcPts val="0"/>
              </a:spcAft>
              <a:buNone/>
            </a:pPr>
            <a:r>
              <a:t/>
            </a:r>
            <a:endParaRPr sz="3000">
              <a:latin typeface="Calibri"/>
              <a:ea typeface="Calibri"/>
              <a:cs typeface="Calibri"/>
              <a:sym typeface="Calibri"/>
            </a:endParaRPr>
          </a:p>
          <a:p>
            <a:pPr indent="-482600" lvl="0" marL="457200" rtl="0" algn="l">
              <a:lnSpc>
                <a:spcPct val="115000"/>
              </a:lnSpc>
              <a:spcBef>
                <a:spcPts val="0"/>
              </a:spcBef>
              <a:spcAft>
                <a:spcPts val="0"/>
              </a:spcAft>
              <a:buSzPts val="4000"/>
              <a:buFont typeface="Montserrat"/>
              <a:buChar char="●"/>
            </a:pPr>
            <a:r>
              <a:rPr lang="en-US" sz="4000">
                <a:latin typeface="Montserrat"/>
                <a:ea typeface="Montserrat"/>
                <a:cs typeface="Montserrat"/>
                <a:sym typeface="Montserrat"/>
              </a:rPr>
              <a:t>What is Influencer Marketing? </a:t>
            </a:r>
            <a:endParaRPr sz="4000">
              <a:latin typeface="Montserrat"/>
              <a:ea typeface="Montserrat"/>
              <a:cs typeface="Montserrat"/>
              <a:sym typeface="Montserrat"/>
            </a:endParaRPr>
          </a:p>
          <a:p>
            <a:pPr indent="-482600" lvl="0" marL="457200" rtl="0" algn="l">
              <a:lnSpc>
                <a:spcPct val="115000"/>
              </a:lnSpc>
              <a:spcBef>
                <a:spcPts val="0"/>
              </a:spcBef>
              <a:spcAft>
                <a:spcPts val="0"/>
              </a:spcAft>
              <a:buSzPts val="4000"/>
              <a:buFont typeface="Montserrat"/>
              <a:buChar char="●"/>
            </a:pPr>
            <a:r>
              <a:rPr lang="en-US" sz="4000">
                <a:latin typeface="Montserrat"/>
                <a:ea typeface="Montserrat"/>
                <a:cs typeface="Montserrat"/>
                <a:sym typeface="Montserrat"/>
              </a:rPr>
              <a:t>Why is Influencer Marketing Important? </a:t>
            </a:r>
            <a:endParaRPr sz="4000">
              <a:latin typeface="Montserrat"/>
              <a:ea typeface="Montserrat"/>
              <a:cs typeface="Montserrat"/>
              <a:sym typeface="Montserrat"/>
            </a:endParaRPr>
          </a:p>
          <a:p>
            <a:pPr indent="-482600" lvl="0" marL="457200" rtl="0" algn="l">
              <a:lnSpc>
                <a:spcPct val="115000"/>
              </a:lnSpc>
              <a:spcBef>
                <a:spcPts val="0"/>
              </a:spcBef>
              <a:spcAft>
                <a:spcPts val="0"/>
              </a:spcAft>
              <a:buSzPts val="4000"/>
              <a:buFont typeface="Montserrat"/>
              <a:buChar char="●"/>
            </a:pPr>
            <a:r>
              <a:rPr lang="en-US" sz="4000">
                <a:latin typeface="Montserrat"/>
                <a:ea typeface="Montserrat"/>
                <a:cs typeface="Montserrat"/>
                <a:sym typeface="Montserrat"/>
              </a:rPr>
              <a:t>Who Are Influencers + How Do You Find Them?</a:t>
            </a:r>
            <a:endParaRPr sz="4000">
              <a:latin typeface="Montserrat"/>
              <a:ea typeface="Montserrat"/>
              <a:cs typeface="Montserrat"/>
              <a:sym typeface="Montserrat"/>
            </a:endParaRPr>
          </a:p>
          <a:p>
            <a:pPr indent="-482600" lvl="0" marL="457200" rtl="0" algn="l">
              <a:lnSpc>
                <a:spcPct val="115000"/>
              </a:lnSpc>
              <a:spcBef>
                <a:spcPts val="0"/>
              </a:spcBef>
              <a:spcAft>
                <a:spcPts val="0"/>
              </a:spcAft>
              <a:buSzPts val="4000"/>
              <a:buFont typeface="Montserrat"/>
              <a:buChar char="●"/>
            </a:pPr>
            <a:r>
              <a:rPr lang="en-US" sz="4000">
                <a:latin typeface="Montserrat"/>
                <a:ea typeface="Montserrat"/>
                <a:cs typeface="Montserrat"/>
                <a:sym typeface="Montserrat"/>
              </a:rPr>
              <a:t>Examples of Successful Influencer Marketing Campaigns </a:t>
            </a:r>
            <a:endParaRPr sz="4000">
              <a:latin typeface="Montserrat"/>
              <a:ea typeface="Montserrat"/>
              <a:cs typeface="Montserrat"/>
              <a:sym typeface="Montserrat"/>
            </a:endParaRPr>
          </a:p>
          <a:p>
            <a:pPr indent="-482600" lvl="0" marL="457200" rtl="0" algn="l">
              <a:lnSpc>
                <a:spcPct val="115000"/>
              </a:lnSpc>
              <a:spcBef>
                <a:spcPts val="0"/>
              </a:spcBef>
              <a:spcAft>
                <a:spcPts val="0"/>
              </a:spcAft>
              <a:buSzPts val="4000"/>
              <a:buFont typeface="Montserrat"/>
              <a:buChar char="●"/>
            </a:pPr>
            <a:r>
              <a:rPr lang="en-US" sz="4000">
                <a:latin typeface="Montserrat"/>
                <a:ea typeface="Montserrat"/>
                <a:cs typeface="Montserrat"/>
                <a:sym typeface="Montserrat"/>
              </a:rPr>
              <a:t>How To Build an Influencer Marketing Campaign</a:t>
            </a:r>
            <a:endParaRPr sz="4000">
              <a:latin typeface="Montserrat"/>
              <a:ea typeface="Montserrat"/>
              <a:cs typeface="Montserrat"/>
              <a:sym typeface="Montserrat"/>
            </a:endParaRPr>
          </a:p>
          <a:p>
            <a:pPr indent="-482600" lvl="0" marL="457200" rtl="0" algn="l">
              <a:lnSpc>
                <a:spcPct val="115000"/>
              </a:lnSpc>
              <a:spcBef>
                <a:spcPts val="0"/>
              </a:spcBef>
              <a:spcAft>
                <a:spcPts val="0"/>
              </a:spcAft>
              <a:buSzPts val="4000"/>
              <a:buFont typeface="Montserrat"/>
              <a:buChar char="●"/>
            </a:pPr>
            <a:r>
              <a:rPr lang="en-US" sz="4000">
                <a:latin typeface="Montserrat"/>
                <a:ea typeface="Montserrat"/>
                <a:cs typeface="Montserrat"/>
                <a:sym typeface="Montserrat"/>
              </a:rPr>
              <a:t>Dos and Don’ts of Working with Influencers </a:t>
            </a:r>
            <a:endParaRPr sz="4000">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500"/>
              <a:buFont typeface="Arial"/>
              <a:buNone/>
            </a:pPr>
            <a:r>
              <a:t/>
            </a:r>
            <a:endParaRPr b="0" i="0" sz="2500" u="none" cap="none" strike="noStrike">
              <a:solidFill>
                <a:srgbClr val="000000"/>
              </a:solidFill>
              <a:latin typeface="Calibri"/>
              <a:ea typeface="Calibri"/>
              <a:cs typeface="Calibri"/>
              <a:sym typeface="Calibri"/>
            </a:endParaRPr>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362"/>
                                        </p:tgtEl>
                                        <p:attrNameLst>
                                          <p:attrName>style.visibility</p:attrName>
                                        </p:attrNameLst>
                                      </p:cBhvr>
                                      <p:to>
                                        <p:strVal val="visible"/>
                                      </p:to>
                                    </p:set>
                                    <p:anim calcmode="lin" valueType="num">
                                      <p:cBhvr additive="base">
                                        <p:cTn dur="750"/>
                                        <p:tgtEl>
                                          <p:spTgt spid="362"/>
                                        </p:tgtEl>
                                        <p:attrNameLst>
                                          <p:attrName>ppt_y</p:attrName>
                                        </p:attrNameLst>
                                      </p:cBhvr>
                                      <p:tavLst>
                                        <p:tav fmla="" tm="0">
                                          <p:val>
                                            <p:strVal val="#ppt_y-1"/>
                                          </p:val>
                                        </p:tav>
                                        <p:tav fmla="" tm="100000">
                                          <p:val>
                                            <p:strVal val="#ppt_y"/>
                                          </p:val>
                                        </p:tav>
                                      </p:tavLst>
                                    </p:anim>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750"/>
                                        <p:tgtEl>
                                          <p:spTgt spid="363"/>
                                        </p:tgtEl>
                                      </p:cBhvr>
                                    </p:animEffect>
                                  </p:childTnLst>
                                </p:cTn>
                              </p:par>
                              <p:par>
                                <p:cTn fill="hold" nodeType="withEffect" presetClass="entr" presetID="2" presetSubtype="2">
                                  <p:stCondLst>
                                    <p:cond delay="0"/>
                                  </p:stCondLst>
                                  <p:childTnLst>
                                    <p:set>
                                      <p:cBhvr>
                                        <p:cTn dur="1" fill="hold">
                                          <p:stCondLst>
                                            <p:cond delay="0"/>
                                          </p:stCondLst>
                                        </p:cTn>
                                        <p:tgtEl>
                                          <p:spTgt spid="358"/>
                                        </p:tgtEl>
                                        <p:attrNameLst>
                                          <p:attrName>style.visibility</p:attrName>
                                        </p:attrNameLst>
                                      </p:cBhvr>
                                      <p:to>
                                        <p:strVal val="visible"/>
                                      </p:to>
                                    </p:set>
                                    <p:anim calcmode="lin" valueType="num">
                                      <p:cBhvr additive="base">
                                        <p:cTn dur="750"/>
                                        <p:tgtEl>
                                          <p:spTgt spid="35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grpSp>
        <p:nvGrpSpPr>
          <p:cNvPr id="371" name="Google Shape;371;g87a0d2209a_0_5"/>
          <p:cNvGrpSpPr/>
          <p:nvPr/>
        </p:nvGrpSpPr>
        <p:grpSpPr>
          <a:xfrm>
            <a:off x="14621381" y="-3024822"/>
            <a:ext cx="19765645" cy="19765645"/>
            <a:chOff x="14621381" y="-3024822"/>
            <a:chExt cx="19765645" cy="19765645"/>
          </a:xfrm>
        </p:grpSpPr>
        <p:sp>
          <p:nvSpPr>
            <p:cNvPr id="372" name="Google Shape;372;g87a0d2209a_0_5"/>
            <p:cNvSpPr/>
            <p:nvPr/>
          </p:nvSpPr>
          <p:spPr>
            <a:xfrm>
              <a:off x="18819902" y="3613404"/>
              <a:ext cx="5564085" cy="8927655"/>
            </a:xfrm>
            <a:custGeom>
              <a:rect b="b" l="l" r="r" t="t"/>
              <a:pathLst>
                <a:path extrusionOk="0" h="8927655" w="5564085">
                  <a:moveTo>
                    <a:pt x="5564085" y="8927655"/>
                  </a:moveTo>
                  <a:cubicBezTo>
                    <a:pt x="2480233" y="8863672"/>
                    <a:pt x="0" y="6343777"/>
                    <a:pt x="0" y="3244596"/>
                  </a:cubicBezTo>
                  <a:cubicBezTo>
                    <a:pt x="0" y="2038451"/>
                    <a:pt x="375653" y="920038"/>
                    <a:pt x="1016368" y="0"/>
                  </a:cubicBezTo>
                </a:path>
              </a:pathLst>
            </a:custGeom>
            <a:solidFill>
              <a:schemeClr val="dk2"/>
            </a:solidFill>
            <a:ln cap="rnd" cmpd="sng" w="1016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73" name="Google Shape;373;g87a0d2209a_0_5"/>
            <p:cNvSpPr/>
            <p:nvPr/>
          </p:nvSpPr>
          <p:spPr>
            <a:xfrm>
              <a:off x="14621381" y="-3024822"/>
              <a:ext cx="19765645" cy="19765645"/>
            </a:xfrm>
            <a:custGeom>
              <a:rect b="b" l="l" r="r" t="t"/>
              <a:pathLst>
                <a:path extrusionOk="0" h="19765645" w="19765645">
                  <a:moveTo>
                    <a:pt x="9882822" y="0"/>
                  </a:moveTo>
                  <a:cubicBezTo>
                    <a:pt x="4424692" y="0"/>
                    <a:pt x="0" y="4424692"/>
                    <a:pt x="0" y="9882822"/>
                  </a:cubicBezTo>
                  <a:cubicBezTo>
                    <a:pt x="0" y="15340952"/>
                    <a:pt x="4424692" y="19765645"/>
                    <a:pt x="9882822" y="19765645"/>
                  </a:cubicBezTo>
                  <a:cubicBezTo>
                    <a:pt x="15340952" y="19765645"/>
                    <a:pt x="19765645" y="15340952"/>
                    <a:pt x="19765645" y="9882822"/>
                  </a:cubicBezTo>
                  <a:cubicBezTo>
                    <a:pt x="19765645" y="4424692"/>
                    <a:pt x="15340952" y="0"/>
                    <a:pt x="9882822" y="0"/>
                  </a:cubicBezTo>
                  <a:close/>
                  <a:moveTo>
                    <a:pt x="9882822" y="16169741"/>
                  </a:moveTo>
                  <a:cubicBezTo>
                    <a:pt x="6410655" y="16169741"/>
                    <a:pt x="3595903" y="13354989"/>
                    <a:pt x="3595903" y="9882822"/>
                  </a:cubicBezTo>
                  <a:cubicBezTo>
                    <a:pt x="3595903" y="6410655"/>
                    <a:pt x="6410655" y="3595903"/>
                    <a:pt x="9882822" y="3595903"/>
                  </a:cubicBezTo>
                  <a:cubicBezTo>
                    <a:pt x="13354989" y="3595903"/>
                    <a:pt x="16169741" y="6410655"/>
                    <a:pt x="16169741" y="9882822"/>
                  </a:cubicBezTo>
                  <a:cubicBezTo>
                    <a:pt x="16169741" y="13354989"/>
                    <a:pt x="13354989" y="16169741"/>
                    <a:pt x="9882822" y="16169741"/>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74" name="Google Shape;374;g87a0d2209a_0_5"/>
            <p:cNvSpPr/>
            <p:nvPr/>
          </p:nvSpPr>
          <p:spPr>
            <a:xfrm>
              <a:off x="18917705" y="-106244"/>
              <a:ext cx="4035666" cy="2528138"/>
            </a:xfrm>
            <a:custGeom>
              <a:rect b="b" l="l" r="r" t="t"/>
              <a:pathLst>
                <a:path extrusionOk="0" h="2528138" w="4035666">
                  <a:moveTo>
                    <a:pt x="0" y="2528138"/>
                  </a:moveTo>
                  <a:cubicBezTo>
                    <a:pt x="999236" y="1271447"/>
                    <a:pt x="2413584" y="359600"/>
                    <a:pt x="4035666" y="0"/>
                  </a:cubicBezTo>
                </a:path>
              </a:pathLst>
            </a:custGeom>
            <a:solidFill>
              <a:schemeClr val="accent4"/>
            </a:solidFill>
            <a:ln cap="rnd" cmpd="sng" w="101600">
              <a:solidFill>
                <a:srgbClr val="2F313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grpSp>
      <p:cxnSp>
        <p:nvCxnSpPr>
          <p:cNvPr id="375" name="Google Shape;375;g87a0d2209a_0_5"/>
          <p:cNvCxnSpPr/>
          <p:nvPr/>
        </p:nvCxnSpPr>
        <p:spPr>
          <a:xfrm>
            <a:off x="12191924" y="-1143000"/>
            <a:ext cx="0" cy="3344400"/>
          </a:xfrm>
          <a:prstGeom prst="straightConnector1">
            <a:avLst/>
          </a:prstGeom>
          <a:noFill/>
          <a:ln cap="rnd" cmpd="sng" w="101600">
            <a:solidFill>
              <a:schemeClr val="dk2"/>
            </a:solidFill>
            <a:prstDash val="solid"/>
            <a:round/>
            <a:headEnd len="sm" w="sm" type="none"/>
            <a:tailEnd len="sm" w="sm" type="none"/>
          </a:ln>
        </p:spPr>
      </p:cxnSp>
      <p:sp>
        <p:nvSpPr>
          <p:cNvPr id="376" name="Google Shape;376;g87a0d2209a_0_5"/>
          <p:cNvSpPr txBox="1"/>
          <p:nvPr/>
        </p:nvSpPr>
        <p:spPr>
          <a:xfrm>
            <a:off x="11925834" y="12984262"/>
            <a:ext cx="532200"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lt2"/>
                </a:solidFill>
                <a:latin typeface="Montserrat"/>
                <a:ea typeface="Montserrat"/>
                <a:cs typeface="Montserrat"/>
                <a:sym typeface="Montserrat"/>
              </a:rPr>
              <a:t>01 </a:t>
            </a:r>
            <a:endParaRPr b="0" i="0" sz="1400" u="none" cap="none" strike="noStrike">
              <a:solidFill>
                <a:srgbClr val="000000"/>
              </a:solidFill>
              <a:latin typeface="Arial"/>
              <a:ea typeface="Arial"/>
              <a:cs typeface="Arial"/>
              <a:sym typeface="Arial"/>
            </a:endParaRPr>
          </a:p>
        </p:txBody>
      </p:sp>
      <p:pic>
        <p:nvPicPr>
          <p:cNvPr id="377" name="Google Shape;377;g87a0d2209a_0_5"/>
          <p:cNvPicPr preferRelativeResize="0"/>
          <p:nvPr>
            <p:ph idx="2" type="pic"/>
          </p:nvPr>
        </p:nvPicPr>
        <p:blipFill rotWithShape="1">
          <a:blip r:embed="rId3">
            <a:alphaModFix/>
          </a:blip>
          <a:srcRect b="19077" l="0" r="0" t="19083"/>
          <a:stretch/>
        </p:blipFill>
        <p:spPr>
          <a:xfrm>
            <a:off x="12601575" y="4175125"/>
            <a:ext cx="9139200" cy="5651400"/>
          </a:xfrm>
          <a:prstGeom prst="rect">
            <a:avLst/>
          </a:prstGeom>
          <a:solidFill>
            <a:schemeClr val="lt1"/>
          </a:solidFill>
          <a:ln>
            <a:noFill/>
          </a:ln>
          <a:effectLst>
            <a:outerShdw blurRad="1270000" sx="102000" rotWithShape="0" algn="ctr" sy="102000">
              <a:srgbClr val="4B4D64">
                <a:alpha val="40000"/>
              </a:srgbClr>
            </a:outerShdw>
          </a:effectLst>
        </p:spPr>
      </p:pic>
      <p:sp>
        <p:nvSpPr>
          <p:cNvPr id="378" name="Google Shape;378;g87a0d2209a_0_5"/>
          <p:cNvSpPr txBox="1"/>
          <p:nvPr/>
        </p:nvSpPr>
        <p:spPr>
          <a:xfrm>
            <a:off x="-618776" y="579500"/>
            <a:ext cx="12349500" cy="1452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8000"/>
              <a:buFont typeface="Arial"/>
              <a:buNone/>
            </a:pPr>
            <a:r>
              <a:rPr b="1" lang="en-US" sz="8000">
                <a:solidFill>
                  <a:srgbClr val="1E2128"/>
                </a:solidFill>
                <a:latin typeface="Montserrat"/>
                <a:ea typeface="Montserrat"/>
                <a:cs typeface="Montserrat"/>
                <a:sym typeface="Montserrat"/>
              </a:rPr>
              <a:t>What is Influencer Marketing?</a:t>
            </a:r>
            <a:endParaRPr b="1" i="0" sz="8000" u="none" cap="none" strike="noStrike">
              <a:solidFill>
                <a:srgbClr val="1E2128"/>
              </a:solidFill>
              <a:latin typeface="Montserrat"/>
              <a:ea typeface="Montserrat"/>
              <a:cs typeface="Montserrat"/>
              <a:sym typeface="Montserrat"/>
            </a:endParaRPr>
          </a:p>
        </p:txBody>
      </p:sp>
      <p:sp>
        <p:nvSpPr>
          <p:cNvPr id="379" name="Google Shape;379;g87a0d2209a_0_5"/>
          <p:cNvSpPr txBox="1"/>
          <p:nvPr/>
        </p:nvSpPr>
        <p:spPr>
          <a:xfrm>
            <a:off x="1418300" y="4063201"/>
            <a:ext cx="7967100" cy="8921100"/>
          </a:xfrm>
          <a:prstGeom prst="rect">
            <a:avLst/>
          </a:prstGeom>
          <a:noFill/>
          <a:ln>
            <a:noFill/>
          </a:ln>
        </p:spPr>
        <p:txBody>
          <a:bodyPr anchorCtr="0" anchor="t" bIns="45700" lIns="91425" spcFirstLastPara="1" rIns="91425" wrap="square" tIns="45700">
            <a:noAutofit/>
          </a:bodyPr>
          <a:lstStyle/>
          <a:p>
            <a:pPr indent="-488950" lvl="0" marL="457200" marR="0" rtl="0" algn="l">
              <a:lnSpc>
                <a:spcPct val="115000"/>
              </a:lnSpc>
              <a:spcBef>
                <a:spcPts val="0"/>
              </a:spcBef>
              <a:spcAft>
                <a:spcPts val="0"/>
              </a:spcAft>
              <a:buClr>
                <a:srgbClr val="000000"/>
              </a:buClr>
              <a:buSzPts val="5000"/>
              <a:buFont typeface="Montserrat"/>
              <a:buChar char="●"/>
            </a:pPr>
            <a:r>
              <a:rPr lang="en-US" sz="5000">
                <a:latin typeface="Montserrat"/>
                <a:ea typeface="Montserrat"/>
                <a:cs typeface="Montserrat"/>
                <a:sym typeface="Montserrat"/>
              </a:rPr>
              <a:t>Endorsements And Product Mentions</a:t>
            </a:r>
            <a:endParaRPr i="0" sz="5000" u="none" cap="none" strike="noStrike">
              <a:solidFill>
                <a:srgbClr val="000000"/>
              </a:solidFill>
              <a:latin typeface="Montserrat"/>
              <a:ea typeface="Montserrat"/>
              <a:cs typeface="Montserrat"/>
              <a:sym typeface="Montserrat"/>
            </a:endParaRPr>
          </a:p>
          <a:p>
            <a:pPr indent="-488950" lvl="0" marL="457200" marR="0" rtl="0" algn="l">
              <a:lnSpc>
                <a:spcPct val="115000"/>
              </a:lnSpc>
              <a:spcBef>
                <a:spcPts val="0"/>
              </a:spcBef>
              <a:spcAft>
                <a:spcPts val="0"/>
              </a:spcAft>
              <a:buClr>
                <a:srgbClr val="000000"/>
              </a:buClr>
              <a:buSzPts val="5000"/>
              <a:buFont typeface="Montserrat"/>
              <a:buChar char="●"/>
            </a:pPr>
            <a:r>
              <a:rPr lang="en-US" sz="5000">
                <a:latin typeface="Montserrat"/>
                <a:ea typeface="Montserrat"/>
                <a:cs typeface="Montserrat"/>
                <a:sym typeface="Montserrat"/>
              </a:rPr>
              <a:t>Influencers Have Dedicated Social Following</a:t>
            </a:r>
            <a:endParaRPr sz="5000">
              <a:latin typeface="Montserrat"/>
              <a:ea typeface="Montserrat"/>
              <a:cs typeface="Montserrat"/>
              <a:sym typeface="Montserrat"/>
            </a:endParaRPr>
          </a:p>
          <a:p>
            <a:pPr indent="-488950" lvl="0" marL="457200" marR="0" rtl="0" algn="l">
              <a:lnSpc>
                <a:spcPct val="115000"/>
              </a:lnSpc>
              <a:spcBef>
                <a:spcPts val="0"/>
              </a:spcBef>
              <a:spcAft>
                <a:spcPts val="0"/>
              </a:spcAft>
              <a:buSzPts val="5000"/>
              <a:buFont typeface="Montserrat"/>
              <a:buChar char="●"/>
            </a:pPr>
            <a:r>
              <a:rPr lang="en-US" sz="5000">
                <a:latin typeface="Montserrat"/>
                <a:ea typeface="Montserrat"/>
                <a:cs typeface="Montserrat"/>
                <a:sym typeface="Montserrat"/>
              </a:rPr>
              <a:t>Build Brand Trust</a:t>
            </a:r>
            <a:endParaRPr sz="5000">
              <a:latin typeface="Montserrat"/>
              <a:ea typeface="Montserrat"/>
              <a:cs typeface="Montserrat"/>
              <a:sym typeface="Montserrat"/>
            </a:endParaRPr>
          </a:p>
          <a:p>
            <a:pPr indent="-488950" lvl="0" marL="457200" marR="0" rtl="0" algn="l">
              <a:lnSpc>
                <a:spcPct val="115000"/>
              </a:lnSpc>
              <a:spcBef>
                <a:spcPts val="0"/>
              </a:spcBef>
              <a:spcAft>
                <a:spcPts val="0"/>
              </a:spcAft>
              <a:buClr>
                <a:srgbClr val="000000"/>
              </a:buClr>
              <a:buSzPts val="5000"/>
              <a:buFont typeface="Montserrat"/>
              <a:buChar char="●"/>
            </a:pPr>
            <a:r>
              <a:rPr lang="en-US" sz="5000">
                <a:latin typeface="Montserrat"/>
                <a:ea typeface="Montserrat"/>
                <a:cs typeface="Montserrat"/>
                <a:sym typeface="Montserrat"/>
              </a:rPr>
              <a:t>Niche</a:t>
            </a:r>
            <a:r>
              <a:rPr i="0" lang="en-US" sz="5000" u="none" cap="none" strike="noStrike">
                <a:solidFill>
                  <a:srgbClr val="000000"/>
                </a:solidFill>
                <a:latin typeface="Montserrat"/>
                <a:ea typeface="Montserrat"/>
                <a:cs typeface="Montserrat"/>
                <a:sym typeface="Montserrat"/>
              </a:rPr>
              <a:t> Experts</a:t>
            </a:r>
            <a:endParaRPr i="0" sz="5000" u="none" cap="none" strike="noStrike">
              <a:solidFill>
                <a:srgbClr val="000000"/>
              </a:solidFill>
              <a:latin typeface="Montserrat"/>
              <a:ea typeface="Montserrat"/>
              <a:cs typeface="Montserrat"/>
              <a:sym typeface="Montserrat"/>
            </a:endParaRPr>
          </a:p>
          <a:p>
            <a:pPr indent="-488950" lvl="0" marL="457200" marR="0" rtl="0" algn="l">
              <a:lnSpc>
                <a:spcPct val="115000"/>
              </a:lnSpc>
              <a:spcBef>
                <a:spcPts val="0"/>
              </a:spcBef>
              <a:spcAft>
                <a:spcPts val="0"/>
              </a:spcAft>
              <a:buClr>
                <a:srgbClr val="000000"/>
              </a:buClr>
              <a:buSzPts val="5000"/>
              <a:buFont typeface="Montserrat"/>
              <a:buChar char="●"/>
            </a:pPr>
            <a:r>
              <a:rPr lang="en-US" sz="5000">
                <a:latin typeface="Montserrat"/>
                <a:ea typeface="Montserrat"/>
                <a:cs typeface="Montserrat"/>
                <a:sym typeface="Montserrat"/>
              </a:rPr>
              <a:t>Social Proof for Your Brand</a:t>
            </a:r>
            <a:endParaRPr i="0" sz="50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500"/>
              <a:buFont typeface="Arial"/>
              <a:buNone/>
            </a:pPr>
            <a:r>
              <a:t/>
            </a:r>
            <a:endParaRPr b="0" i="0" sz="5000" u="none" cap="none" strike="noStrike">
              <a:solidFill>
                <a:srgbClr val="000000"/>
              </a:solidFill>
              <a:latin typeface="Calibri"/>
              <a:ea typeface="Calibri"/>
              <a:cs typeface="Calibri"/>
              <a:sym typeface="Calibri"/>
            </a:endParaRPr>
          </a:p>
        </p:txBody>
      </p:sp>
      <p:sp>
        <p:nvSpPr>
          <p:cNvPr id="380" name="Google Shape;380;g87a0d2209a_0_5"/>
          <p:cNvSpPr txBox="1"/>
          <p:nvPr/>
        </p:nvSpPr>
        <p:spPr>
          <a:xfrm>
            <a:off x="7929621" y="12700667"/>
            <a:ext cx="84546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E2128"/>
                </a:solidFill>
                <a:latin typeface="Montserrat"/>
                <a:ea typeface="Montserrat"/>
                <a:cs typeface="Montserrat"/>
                <a:sym typeface="Montserrat"/>
              </a:rPr>
              <a:t>Source </a:t>
            </a:r>
            <a:r>
              <a:rPr b="1" lang="en-US" sz="3000">
                <a:latin typeface="Montserrat"/>
                <a:ea typeface="Montserrat"/>
                <a:cs typeface="Montserrat"/>
                <a:sym typeface="Montserrat"/>
              </a:rPr>
              <a:t>Hubspot + SproutSocial</a:t>
            </a:r>
            <a:endParaRPr b="1" sz="3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rgbClr val="1E2128"/>
              </a:solidFill>
              <a:latin typeface="Montserrat"/>
              <a:ea typeface="Montserrat"/>
              <a:cs typeface="Montserrat"/>
              <a:sym typeface="Montserrat"/>
            </a:endParaRPr>
          </a:p>
        </p:txBody>
      </p:sp>
      <p:pic>
        <p:nvPicPr>
          <p:cNvPr id="381" name="Google Shape;381;g87a0d2209a_0_5"/>
          <p:cNvPicPr preferRelativeResize="0"/>
          <p:nvPr/>
        </p:nvPicPr>
        <p:blipFill>
          <a:blip r:embed="rId4">
            <a:alphaModFix/>
          </a:blip>
          <a:stretch>
            <a:fillRect/>
          </a:stretch>
        </p:blipFill>
        <p:spPr>
          <a:xfrm>
            <a:off x="12601575" y="3717925"/>
            <a:ext cx="9139201" cy="618992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p3"/>
          <p:cNvSpPr/>
          <p:nvPr/>
        </p:nvSpPr>
        <p:spPr>
          <a:xfrm>
            <a:off x="11432209" y="9371081"/>
            <a:ext cx="6413094" cy="6413093"/>
          </a:xfrm>
          <a:custGeom>
            <a:rect b="b" l="l" r="r" t="t"/>
            <a:pathLst>
              <a:path extrusionOk="0" h="6413093" w="6413093">
                <a:moveTo>
                  <a:pt x="0" y="3206546"/>
                </a:moveTo>
                <a:cubicBezTo>
                  <a:pt x="0" y="1435620"/>
                  <a:pt x="1435620" y="0"/>
                  <a:pt x="3206546" y="0"/>
                </a:cubicBezTo>
                <a:cubicBezTo>
                  <a:pt x="4977472" y="0"/>
                  <a:pt x="6413093" y="1435620"/>
                  <a:pt x="6413093" y="3206546"/>
                </a:cubicBezTo>
                <a:cubicBezTo>
                  <a:pt x="6413093" y="4977472"/>
                  <a:pt x="4977472" y="6413093"/>
                  <a:pt x="3206546" y="6413093"/>
                </a:cubicBezTo>
                <a:cubicBezTo>
                  <a:pt x="1435620" y="6413093"/>
                  <a:pt x="0" y="4977472"/>
                  <a:pt x="0" y="3206546"/>
                </a:cubicBezTo>
                <a:close/>
              </a:path>
            </a:pathLst>
          </a:custGeom>
          <a:solidFill>
            <a:schemeClr val="lt2"/>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87" name="Google Shape;387;p3"/>
          <p:cNvSpPr/>
          <p:nvPr/>
        </p:nvSpPr>
        <p:spPr>
          <a:xfrm>
            <a:off x="-1242427" y="989078"/>
            <a:ext cx="7072020" cy="7072020"/>
          </a:xfrm>
          <a:custGeom>
            <a:rect b="b" l="l" r="r" t="t"/>
            <a:pathLst>
              <a:path extrusionOk="0" h="7072020" w="7072020">
                <a:moveTo>
                  <a:pt x="0" y="3536010"/>
                </a:moveTo>
                <a:cubicBezTo>
                  <a:pt x="0" y="1583131"/>
                  <a:pt x="1583118" y="0"/>
                  <a:pt x="3536010" y="0"/>
                </a:cubicBezTo>
                <a:cubicBezTo>
                  <a:pt x="5488889" y="0"/>
                  <a:pt x="7072020" y="1583131"/>
                  <a:pt x="7072020" y="3536010"/>
                </a:cubicBezTo>
                <a:cubicBezTo>
                  <a:pt x="7072020" y="5488889"/>
                  <a:pt x="5488889" y="7072020"/>
                  <a:pt x="3536010" y="7072020"/>
                </a:cubicBezTo>
                <a:cubicBezTo>
                  <a:pt x="1583118" y="7072020"/>
                  <a:pt x="0" y="5488889"/>
                  <a:pt x="0" y="3536010"/>
                </a:cubicBezTo>
                <a:close/>
              </a:path>
            </a:pathLst>
          </a:custGeom>
          <a:solidFill>
            <a:schemeClr val="dk2"/>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88" name="Google Shape;388;p3"/>
          <p:cNvSpPr/>
          <p:nvPr/>
        </p:nvSpPr>
        <p:spPr>
          <a:xfrm>
            <a:off x="430996" y="2662506"/>
            <a:ext cx="3725164" cy="3725164"/>
          </a:xfrm>
          <a:custGeom>
            <a:rect b="b" l="l" r="r" t="t"/>
            <a:pathLst>
              <a:path extrusionOk="0" h="3725163" w="3725164">
                <a:moveTo>
                  <a:pt x="0" y="1862581"/>
                </a:moveTo>
                <a:cubicBezTo>
                  <a:pt x="0" y="833907"/>
                  <a:pt x="833907" y="0"/>
                  <a:pt x="1862581" y="0"/>
                </a:cubicBezTo>
                <a:cubicBezTo>
                  <a:pt x="2891256" y="0"/>
                  <a:pt x="3725164" y="833907"/>
                  <a:pt x="3725164" y="1862581"/>
                </a:cubicBezTo>
                <a:cubicBezTo>
                  <a:pt x="3725164" y="2891256"/>
                  <a:pt x="2891256" y="3725163"/>
                  <a:pt x="1862581" y="3725163"/>
                </a:cubicBezTo>
                <a:cubicBezTo>
                  <a:pt x="833907" y="3725163"/>
                  <a:pt x="0" y="2891256"/>
                  <a:pt x="0" y="1862581"/>
                </a:cubicBezTo>
                <a:close/>
              </a:path>
            </a:pathLst>
          </a:custGeom>
          <a:solidFill>
            <a:srgbClr val="FFFFFF"/>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89" name="Google Shape;389;p3"/>
          <p:cNvSpPr/>
          <p:nvPr/>
        </p:nvSpPr>
        <p:spPr>
          <a:xfrm>
            <a:off x="18597280" y="5178501"/>
            <a:ext cx="3358997" cy="3358997"/>
          </a:xfrm>
          <a:custGeom>
            <a:rect b="b" l="l" r="r" t="t"/>
            <a:pathLst>
              <a:path extrusionOk="0" h="3358997" w="3358997">
                <a:moveTo>
                  <a:pt x="0" y="1679498"/>
                </a:moveTo>
                <a:cubicBezTo>
                  <a:pt x="0" y="751941"/>
                  <a:pt x="751941" y="0"/>
                  <a:pt x="1679498" y="0"/>
                </a:cubicBezTo>
                <a:cubicBezTo>
                  <a:pt x="2607055" y="0"/>
                  <a:pt x="3358997" y="751941"/>
                  <a:pt x="3358997" y="1679498"/>
                </a:cubicBezTo>
                <a:cubicBezTo>
                  <a:pt x="3358997" y="2607056"/>
                  <a:pt x="2607055" y="3358997"/>
                  <a:pt x="1679498" y="3358997"/>
                </a:cubicBezTo>
                <a:cubicBezTo>
                  <a:pt x="751941" y="3358997"/>
                  <a:pt x="0" y="2607056"/>
                  <a:pt x="0" y="1679498"/>
                </a:cubicBezTo>
                <a:close/>
              </a:path>
            </a:pathLst>
          </a:custGeom>
          <a:solidFill>
            <a:schemeClr val="accent4"/>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90" name="Google Shape;390;p3"/>
          <p:cNvSpPr/>
          <p:nvPr/>
        </p:nvSpPr>
        <p:spPr>
          <a:xfrm>
            <a:off x="3358395" y="6514372"/>
            <a:ext cx="2622322" cy="2622347"/>
          </a:xfrm>
          <a:custGeom>
            <a:rect b="b" l="l" r="r" t="t"/>
            <a:pathLst>
              <a:path extrusionOk="0" h="2622346" w="2622321">
                <a:moveTo>
                  <a:pt x="0" y="1311173"/>
                </a:moveTo>
                <a:cubicBezTo>
                  <a:pt x="0" y="587019"/>
                  <a:pt x="587019" y="0"/>
                  <a:pt x="1311160" y="0"/>
                </a:cubicBezTo>
                <a:cubicBezTo>
                  <a:pt x="2035340" y="0"/>
                  <a:pt x="2622321" y="587019"/>
                  <a:pt x="2622321" y="1311173"/>
                </a:cubicBezTo>
                <a:cubicBezTo>
                  <a:pt x="2622321" y="2035327"/>
                  <a:pt x="2035340" y="2622346"/>
                  <a:pt x="1311160" y="2622346"/>
                </a:cubicBezTo>
                <a:cubicBezTo>
                  <a:pt x="587019" y="2622346"/>
                  <a:pt x="0" y="2035327"/>
                  <a:pt x="0" y="1311173"/>
                </a:cubicBezTo>
                <a:close/>
              </a:path>
            </a:pathLst>
          </a:custGeom>
          <a:solidFill>
            <a:srgbClr val="FFFFFF"/>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91" name="Google Shape;391;p3"/>
          <p:cNvSpPr/>
          <p:nvPr/>
        </p:nvSpPr>
        <p:spPr>
          <a:xfrm>
            <a:off x="20661469" y="2167688"/>
            <a:ext cx="5565598" cy="5565648"/>
          </a:xfrm>
          <a:custGeom>
            <a:rect b="b" l="l" r="r" t="t"/>
            <a:pathLst>
              <a:path extrusionOk="0" h="5565648" w="5565597">
                <a:moveTo>
                  <a:pt x="0" y="2782824"/>
                </a:moveTo>
                <a:cubicBezTo>
                  <a:pt x="0" y="1245882"/>
                  <a:pt x="1245882" y="0"/>
                  <a:pt x="2782811" y="0"/>
                </a:cubicBezTo>
                <a:cubicBezTo>
                  <a:pt x="4319790" y="0"/>
                  <a:pt x="5565597" y="1245882"/>
                  <a:pt x="5565597" y="2782824"/>
                </a:cubicBezTo>
                <a:cubicBezTo>
                  <a:pt x="5565597" y="4319765"/>
                  <a:pt x="4319790" y="5565648"/>
                  <a:pt x="2782811" y="5565648"/>
                </a:cubicBezTo>
                <a:cubicBezTo>
                  <a:pt x="1245882" y="5565648"/>
                  <a:pt x="0" y="4319765"/>
                  <a:pt x="0" y="2782824"/>
                </a:cubicBezTo>
                <a:close/>
              </a:path>
            </a:pathLst>
          </a:custGeom>
          <a:solidFill>
            <a:srgbClr val="FFFFFF"/>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sp>
        <p:nvSpPr>
          <p:cNvPr id="392" name="Google Shape;392;p3"/>
          <p:cNvSpPr/>
          <p:nvPr/>
        </p:nvSpPr>
        <p:spPr>
          <a:xfrm>
            <a:off x="9550191" y="947962"/>
            <a:ext cx="1173239" cy="1173251"/>
          </a:xfrm>
          <a:custGeom>
            <a:rect b="b" l="l" r="r" t="t"/>
            <a:pathLst>
              <a:path extrusionOk="0" h="1173251" w="1173238">
                <a:moveTo>
                  <a:pt x="0" y="586625"/>
                </a:moveTo>
                <a:cubicBezTo>
                  <a:pt x="0" y="262636"/>
                  <a:pt x="262636" y="0"/>
                  <a:pt x="586625" y="0"/>
                </a:cubicBezTo>
                <a:cubicBezTo>
                  <a:pt x="910628" y="0"/>
                  <a:pt x="1173238" y="262636"/>
                  <a:pt x="1173238" y="586625"/>
                </a:cubicBezTo>
                <a:cubicBezTo>
                  <a:pt x="1173238" y="910615"/>
                  <a:pt x="910628" y="1173251"/>
                  <a:pt x="586625" y="1173251"/>
                </a:cubicBezTo>
                <a:cubicBezTo>
                  <a:pt x="262636" y="1173251"/>
                  <a:pt x="0" y="910615"/>
                  <a:pt x="0" y="586625"/>
                </a:cubicBezTo>
                <a:close/>
              </a:path>
            </a:pathLst>
          </a:custGeom>
          <a:solidFill>
            <a:srgbClr val="FFFFFF"/>
          </a:solidFill>
          <a:ln>
            <a:noFill/>
          </a:ln>
          <a:effectLst>
            <a:outerShdw blurRad="1270000" sx="102000" rotWithShape="0" algn="ctr" sy="102000">
              <a:srgbClr val="50529A">
                <a:alpha val="20000"/>
              </a:srgbClr>
            </a:outerShdw>
          </a:effectLst>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ato"/>
              <a:ea typeface="Lato"/>
              <a:cs typeface="Lato"/>
              <a:sym typeface="Lato"/>
            </a:endParaRPr>
          </a:p>
        </p:txBody>
      </p:sp>
      <p:cxnSp>
        <p:nvCxnSpPr>
          <p:cNvPr id="393" name="Google Shape;393;p3"/>
          <p:cNvCxnSpPr/>
          <p:nvPr/>
        </p:nvCxnSpPr>
        <p:spPr>
          <a:xfrm>
            <a:off x="13588600" y="-2003350"/>
            <a:ext cx="118200" cy="4421400"/>
          </a:xfrm>
          <a:prstGeom prst="straightConnector1">
            <a:avLst/>
          </a:prstGeom>
          <a:noFill/>
          <a:ln cap="rnd" cmpd="sng" w="101600">
            <a:solidFill>
              <a:schemeClr val="dk2"/>
            </a:solidFill>
            <a:prstDash val="solid"/>
            <a:round/>
            <a:headEnd len="sm" w="sm" type="none"/>
            <a:tailEnd len="sm" w="sm" type="none"/>
          </a:ln>
        </p:spPr>
      </p:cxnSp>
      <p:sp>
        <p:nvSpPr>
          <p:cNvPr id="394" name="Google Shape;394;p3"/>
          <p:cNvSpPr txBox="1"/>
          <p:nvPr/>
        </p:nvSpPr>
        <p:spPr>
          <a:xfrm>
            <a:off x="5829600" y="2121225"/>
            <a:ext cx="14873400" cy="15240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rgbClr val="000000"/>
              </a:buClr>
              <a:buSzPts val="20000"/>
              <a:buFont typeface="Arial"/>
              <a:buNone/>
            </a:pPr>
            <a:r>
              <a:rPr b="1" lang="en-US" sz="8000">
                <a:solidFill>
                  <a:schemeClr val="dk1"/>
                </a:solidFill>
                <a:latin typeface="Montserrat"/>
                <a:ea typeface="Montserrat"/>
                <a:cs typeface="Montserrat"/>
                <a:sym typeface="Montserrat"/>
              </a:rPr>
              <a:t>Key Influencer Marketing Terms</a:t>
            </a:r>
            <a:endParaRPr b="1" i="0" sz="8000" u="none" cap="none" strike="noStrike">
              <a:solidFill>
                <a:schemeClr val="dk1"/>
              </a:solidFill>
              <a:latin typeface="Montserrat"/>
              <a:ea typeface="Montserrat"/>
              <a:cs typeface="Montserrat"/>
              <a:sym typeface="Montserrat"/>
            </a:endParaRPr>
          </a:p>
        </p:txBody>
      </p:sp>
      <p:sp>
        <p:nvSpPr>
          <p:cNvPr id="395" name="Google Shape;395;p3"/>
          <p:cNvSpPr txBox="1"/>
          <p:nvPr/>
        </p:nvSpPr>
        <p:spPr>
          <a:xfrm>
            <a:off x="11879199" y="12984262"/>
            <a:ext cx="625602" cy="381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2D313C"/>
                </a:solidFill>
                <a:latin typeface="Montserrat"/>
                <a:ea typeface="Montserrat"/>
                <a:cs typeface="Montserrat"/>
                <a:sym typeface="Montserrat"/>
              </a:rPr>
              <a:t>02 </a:t>
            </a:r>
            <a:endParaRPr b="0" i="0" sz="1400" u="none" cap="none" strike="noStrike">
              <a:solidFill>
                <a:srgbClr val="000000"/>
              </a:solidFill>
              <a:latin typeface="Arial"/>
              <a:ea typeface="Arial"/>
              <a:cs typeface="Arial"/>
              <a:sym typeface="Arial"/>
            </a:endParaRPr>
          </a:p>
        </p:txBody>
      </p:sp>
      <p:cxnSp>
        <p:nvCxnSpPr>
          <p:cNvPr id="396" name="Google Shape;396;p3"/>
          <p:cNvCxnSpPr/>
          <p:nvPr/>
        </p:nvCxnSpPr>
        <p:spPr>
          <a:xfrm>
            <a:off x="18613989" y="9709443"/>
            <a:ext cx="118310" cy="4421482"/>
          </a:xfrm>
          <a:prstGeom prst="straightConnector1">
            <a:avLst/>
          </a:prstGeom>
          <a:noFill/>
          <a:ln cap="rnd" cmpd="sng" w="101600">
            <a:solidFill>
              <a:schemeClr val="dk2"/>
            </a:solidFill>
            <a:prstDash val="solid"/>
            <a:round/>
            <a:headEnd len="sm" w="sm" type="none"/>
            <a:tailEnd len="sm" w="sm" type="none"/>
          </a:ln>
        </p:spPr>
      </p:cxnSp>
      <p:sp>
        <p:nvSpPr>
          <p:cNvPr id="397" name="Google Shape;397;p3"/>
          <p:cNvSpPr txBox="1"/>
          <p:nvPr/>
        </p:nvSpPr>
        <p:spPr>
          <a:xfrm>
            <a:off x="6452750" y="5464050"/>
            <a:ext cx="12426600" cy="4474200"/>
          </a:xfrm>
          <a:prstGeom prst="rect">
            <a:avLst/>
          </a:prstGeom>
          <a:noFill/>
          <a:ln>
            <a:noFill/>
          </a:ln>
        </p:spPr>
        <p:txBody>
          <a:bodyPr anchorCtr="0" anchor="t" bIns="45700" lIns="91425" spcFirstLastPara="1" rIns="91425" wrap="square" tIns="45700">
            <a:noAutofit/>
          </a:bodyPr>
          <a:lstStyle/>
          <a:p>
            <a:pPr indent="-546100" lvl="0" marL="914400" marR="0" rtl="0" algn="l">
              <a:lnSpc>
                <a:spcPct val="115000"/>
              </a:lnSpc>
              <a:spcBef>
                <a:spcPts val="1200"/>
              </a:spcBef>
              <a:spcAft>
                <a:spcPts val="0"/>
              </a:spcAft>
              <a:buClr>
                <a:srgbClr val="000000"/>
              </a:buClr>
              <a:buSzPts val="5000"/>
              <a:buFont typeface="Montserrat"/>
              <a:buChar char="●"/>
            </a:pPr>
            <a:r>
              <a:rPr lang="en-US" sz="5000">
                <a:latin typeface="Montserrat"/>
                <a:ea typeface="Montserrat"/>
                <a:cs typeface="Montserrat"/>
                <a:sym typeface="Montserrat"/>
              </a:rPr>
              <a:t>Macro: 100,000 - 1 million followers </a:t>
            </a:r>
            <a:r>
              <a:rPr lang="en-US" sz="5000">
                <a:latin typeface="Montserrat"/>
                <a:ea typeface="Montserrat"/>
                <a:cs typeface="Montserrat"/>
                <a:sym typeface="Montserrat"/>
                <a:extLst>
                  <a:ext uri="http://customooxmlschemas.google.com/">
                    <go:slidesCustomData xmlns:go="http://customooxmlschemas.google.com/" textRoundtripDataId="0"/>
                  </a:ext>
                </a:extLst>
              </a:rPr>
              <a:t> </a:t>
            </a:r>
            <a:endParaRPr sz="5000">
              <a:latin typeface="Montserrat"/>
              <a:ea typeface="Montserrat"/>
              <a:cs typeface="Montserrat"/>
              <a:sym typeface="Montserrat"/>
            </a:endParaRPr>
          </a:p>
          <a:p>
            <a:pPr indent="-546100" lvl="0" marL="914400" marR="0" rtl="0" algn="l">
              <a:lnSpc>
                <a:spcPct val="115000"/>
              </a:lnSpc>
              <a:spcBef>
                <a:spcPts val="1200"/>
              </a:spcBef>
              <a:spcAft>
                <a:spcPts val="0"/>
              </a:spcAft>
              <a:buSzPts val="5000"/>
              <a:buFont typeface="Montserrat"/>
              <a:buChar char="●"/>
            </a:pPr>
            <a:r>
              <a:rPr lang="en-US" sz="5000">
                <a:latin typeface="Montserrat"/>
                <a:ea typeface="Montserrat"/>
                <a:cs typeface="Montserrat"/>
                <a:sym typeface="Montserrat"/>
              </a:rPr>
              <a:t>Micro: 1,000 - 100,000 followers </a:t>
            </a:r>
            <a:endParaRPr sz="5000">
              <a:latin typeface="Montserrat"/>
              <a:ea typeface="Montserrat"/>
              <a:cs typeface="Montserrat"/>
              <a:sym typeface="Montserrat"/>
            </a:endParaRPr>
          </a:p>
          <a:p>
            <a:pPr indent="-546100" lvl="0" marL="914400" marR="0" rtl="0" algn="l">
              <a:lnSpc>
                <a:spcPct val="115000"/>
              </a:lnSpc>
              <a:spcBef>
                <a:spcPts val="1200"/>
              </a:spcBef>
              <a:spcAft>
                <a:spcPts val="0"/>
              </a:spcAft>
              <a:buSzPts val="5000"/>
              <a:buFont typeface="Montserrat"/>
              <a:buChar char="●"/>
            </a:pPr>
            <a:r>
              <a:rPr lang="en-US" sz="5000">
                <a:latin typeface="Montserrat"/>
                <a:ea typeface="Montserrat"/>
                <a:cs typeface="Montserrat"/>
                <a:sym typeface="Montserrat"/>
              </a:rPr>
              <a:t>Nano: 0 - 1,000 followers  </a:t>
            </a:r>
            <a:endParaRPr sz="5000">
              <a:latin typeface="Montserrat"/>
              <a:ea typeface="Montserrat"/>
              <a:cs typeface="Montserrat"/>
              <a:sym typeface="Montserrat"/>
            </a:endParaRPr>
          </a:p>
          <a:p>
            <a:pPr indent="0" lvl="0" marL="914400" marR="0" rtl="0" algn="l">
              <a:lnSpc>
                <a:spcPct val="115000"/>
              </a:lnSpc>
              <a:spcBef>
                <a:spcPts val="1200"/>
              </a:spcBef>
              <a:spcAft>
                <a:spcPts val="0"/>
              </a:spcAft>
              <a:buClr>
                <a:srgbClr val="000000"/>
              </a:buClr>
              <a:buSzPts val="3500"/>
              <a:buFont typeface="Arial"/>
              <a:buNone/>
            </a:pPr>
            <a:r>
              <a:t/>
            </a:r>
            <a:endParaRPr i="0" sz="3500" u="none" cap="none" strike="noStrike">
              <a:solidFill>
                <a:srgbClr val="000000"/>
              </a:solidFill>
              <a:latin typeface="Montserrat"/>
              <a:ea typeface="Montserrat"/>
              <a:cs typeface="Montserrat"/>
              <a:sym typeface="Montserrat"/>
            </a:endParaRPr>
          </a:p>
          <a:p>
            <a:pPr indent="0" lvl="0" marL="1371600" marR="0" rtl="0" algn="l">
              <a:lnSpc>
                <a:spcPct val="115000"/>
              </a:lnSpc>
              <a:spcBef>
                <a:spcPts val="0"/>
              </a:spcBef>
              <a:spcAft>
                <a:spcPts val="0"/>
              </a:spcAft>
              <a:buClr>
                <a:srgbClr val="000000"/>
              </a:buClr>
              <a:buSzPts val="3500"/>
              <a:buFont typeface="Arial"/>
              <a:buNone/>
            </a:pPr>
            <a:r>
              <a:t/>
            </a:r>
            <a:endParaRPr i="0" sz="35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500"/>
              <a:buFont typeface="Arial"/>
              <a:buNone/>
            </a:pPr>
            <a:r>
              <a:t/>
            </a:r>
            <a:endParaRPr b="0" i="0" sz="2500" u="none" cap="none" strike="noStrike">
              <a:solidFill>
                <a:srgbClr val="000000"/>
              </a:solidFill>
              <a:latin typeface="Calibri"/>
              <a:ea typeface="Calibri"/>
              <a:cs typeface="Calibri"/>
              <a:sym typeface="Calibri"/>
            </a:endParaRPr>
          </a:p>
        </p:txBody>
      </p:sp>
      <p:sp>
        <p:nvSpPr>
          <p:cNvPr id="398" name="Google Shape;398;p3"/>
          <p:cNvSpPr txBox="1"/>
          <p:nvPr/>
        </p:nvSpPr>
        <p:spPr>
          <a:xfrm>
            <a:off x="7929621" y="12700667"/>
            <a:ext cx="8454600" cy="55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1E2128"/>
                </a:solidFill>
                <a:latin typeface="Montserrat"/>
                <a:ea typeface="Montserrat"/>
                <a:cs typeface="Montserrat"/>
                <a:sym typeface="Montserrat"/>
              </a:rPr>
              <a:t>Source </a:t>
            </a:r>
            <a:r>
              <a:rPr b="1" lang="en-US" sz="3000">
                <a:latin typeface="Montserrat"/>
                <a:ea typeface="Montserrat"/>
                <a:cs typeface="Montserrat"/>
                <a:sym typeface="Montserrat"/>
              </a:rPr>
              <a:t>Hubspot + SproutSocial</a:t>
            </a:r>
            <a:endParaRPr b="1" sz="3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sz="3000">
              <a:solidFill>
                <a:srgbClr val="1E2128"/>
              </a:solidFill>
              <a:latin typeface="Montserrat"/>
              <a:ea typeface="Montserrat"/>
              <a:cs typeface="Montserrat"/>
              <a:sym typeface="Montserrat"/>
            </a:endParaRPr>
          </a:p>
        </p:txBody>
      </p:sp>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600"/>
                                  </p:stCondLst>
                                  <p:childTnLst>
                                    <p:set>
                                      <p:cBhvr>
                                        <p:cTn dur="1" fill="hold">
                                          <p:stCondLst>
                                            <p:cond delay="0"/>
                                          </p:stCondLst>
                                        </p:cTn>
                                        <p:tgtEl>
                                          <p:spTgt spid="391"/>
                                        </p:tgtEl>
                                        <p:attrNameLst>
                                          <p:attrName>style.visibility</p:attrName>
                                        </p:attrNameLst>
                                      </p:cBhvr>
                                      <p:to>
                                        <p:strVal val="visible"/>
                                      </p:to>
                                    </p:set>
                                    <p:anim calcmode="lin" valueType="num">
                                      <p:cBhvr additive="base">
                                        <p:cTn dur="750"/>
                                        <p:tgtEl>
                                          <p:spTgt spid="391"/>
                                        </p:tgtEl>
                                        <p:attrNameLst>
                                          <p:attrName>ppt_w</p:attrName>
                                        </p:attrNameLst>
                                      </p:cBhvr>
                                      <p:tavLst>
                                        <p:tav fmla="" tm="0">
                                          <p:val>
                                            <p:strVal val="0"/>
                                          </p:val>
                                        </p:tav>
                                        <p:tav fmla="" tm="100000">
                                          <p:val>
                                            <p:strVal val="#ppt_w"/>
                                          </p:val>
                                        </p:tav>
                                      </p:tavLst>
                                    </p:anim>
                                    <p:anim calcmode="lin" valueType="num">
                                      <p:cBhvr additive="base">
                                        <p:cTn dur="750"/>
                                        <p:tgtEl>
                                          <p:spTgt spid="39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500"/>
                                  </p:stCondLst>
                                  <p:childTnLst>
                                    <p:set>
                                      <p:cBhvr>
                                        <p:cTn dur="1" fill="hold">
                                          <p:stCondLst>
                                            <p:cond delay="0"/>
                                          </p:stCondLst>
                                        </p:cTn>
                                        <p:tgtEl>
                                          <p:spTgt spid="389"/>
                                        </p:tgtEl>
                                        <p:attrNameLst>
                                          <p:attrName>style.visibility</p:attrName>
                                        </p:attrNameLst>
                                      </p:cBhvr>
                                      <p:to>
                                        <p:strVal val="visible"/>
                                      </p:to>
                                    </p:set>
                                    <p:anim calcmode="lin" valueType="num">
                                      <p:cBhvr additive="base">
                                        <p:cTn dur="750"/>
                                        <p:tgtEl>
                                          <p:spTgt spid="389"/>
                                        </p:tgtEl>
                                        <p:attrNameLst>
                                          <p:attrName>ppt_w</p:attrName>
                                        </p:attrNameLst>
                                      </p:cBhvr>
                                      <p:tavLst>
                                        <p:tav fmla="" tm="0">
                                          <p:val>
                                            <p:strVal val="0"/>
                                          </p:val>
                                        </p:tav>
                                        <p:tav fmla="" tm="100000">
                                          <p:val>
                                            <p:strVal val="#ppt_w"/>
                                          </p:val>
                                        </p:tav>
                                      </p:tavLst>
                                    </p:anim>
                                    <p:anim calcmode="lin" valueType="num">
                                      <p:cBhvr additive="base">
                                        <p:cTn dur="750"/>
                                        <p:tgtEl>
                                          <p:spTgt spid="38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40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750"/>
                                        <p:tgtEl>
                                          <p:spTgt spid="386"/>
                                        </p:tgtEl>
                                        <p:attrNameLst>
                                          <p:attrName>ppt_w</p:attrName>
                                        </p:attrNameLst>
                                      </p:cBhvr>
                                      <p:tavLst>
                                        <p:tav fmla="" tm="0">
                                          <p:val>
                                            <p:strVal val="0"/>
                                          </p:val>
                                        </p:tav>
                                        <p:tav fmla="" tm="100000">
                                          <p:val>
                                            <p:strVal val="#ppt_w"/>
                                          </p:val>
                                        </p:tav>
                                      </p:tavLst>
                                    </p:anim>
                                    <p:anim calcmode="lin" valueType="num">
                                      <p:cBhvr additive="base">
                                        <p:cTn dur="750"/>
                                        <p:tgtEl>
                                          <p:spTgt spid="38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750"/>
                                        <p:tgtEl>
                                          <p:spTgt spid="387"/>
                                        </p:tgtEl>
                                        <p:attrNameLst>
                                          <p:attrName>ppt_w</p:attrName>
                                        </p:attrNameLst>
                                      </p:cBhvr>
                                      <p:tavLst>
                                        <p:tav fmla="" tm="0">
                                          <p:val>
                                            <p:strVal val="0"/>
                                          </p:val>
                                        </p:tav>
                                        <p:tav fmla="" tm="100000">
                                          <p:val>
                                            <p:strVal val="#ppt_w"/>
                                          </p:val>
                                        </p:tav>
                                      </p:tavLst>
                                    </p:anim>
                                    <p:anim calcmode="lin" valueType="num">
                                      <p:cBhvr additive="base">
                                        <p:cTn dur="750"/>
                                        <p:tgtEl>
                                          <p:spTgt spid="38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00"/>
                                  </p:stCondLst>
                                  <p:childTnLst>
                                    <p:set>
                                      <p:cBhvr>
                                        <p:cTn dur="1" fill="hold">
                                          <p:stCondLst>
                                            <p:cond delay="0"/>
                                          </p:stCondLst>
                                        </p:cTn>
                                        <p:tgtEl>
                                          <p:spTgt spid="388"/>
                                        </p:tgtEl>
                                        <p:attrNameLst>
                                          <p:attrName>style.visibility</p:attrName>
                                        </p:attrNameLst>
                                      </p:cBhvr>
                                      <p:to>
                                        <p:strVal val="visible"/>
                                      </p:to>
                                    </p:set>
                                    <p:anim calcmode="lin" valueType="num">
                                      <p:cBhvr additive="base">
                                        <p:cTn dur="750"/>
                                        <p:tgtEl>
                                          <p:spTgt spid="388"/>
                                        </p:tgtEl>
                                        <p:attrNameLst>
                                          <p:attrName>ppt_w</p:attrName>
                                        </p:attrNameLst>
                                      </p:cBhvr>
                                      <p:tavLst>
                                        <p:tav fmla="" tm="0">
                                          <p:val>
                                            <p:strVal val="0"/>
                                          </p:val>
                                        </p:tav>
                                        <p:tav fmla="" tm="100000">
                                          <p:val>
                                            <p:strVal val="#ppt_w"/>
                                          </p:val>
                                        </p:tav>
                                      </p:tavLst>
                                    </p:anim>
                                    <p:anim calcmode="lin" valueType="num">
                                      <p:cBhvr additive="base">
                                        <p:cTn dur="750"/>
                                        <p:tgtEl>
                                          <p:spTgt spid="38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200"/>
                                  </p:stCondLst>
                                  <p:childTnLst>
                                    <p:set>
                                      <p:cBhvr>
                                        <p:cTn dur="1" fill="hold">
                                          <p:stCondLst>
                                            <p:cond delay="0"/>
                                          </p:stCondLst>
                                        </p:cTn>
                                        <p:tgtEl>
                                          <p:spTgt spid="390"/>
                                        </p:tgtEl>
                                        <p:attrNameLst>
                                          <p:attrName>style.visibility</p:attrName>
                                        </p:attrNameLst>
                                      </p:cBhvr>
                                      <p:to>
                                        <p:strVal val="visible"/>
                                      </p:to>
                                    </p:set>
                                    <p:anim calcmode="lin" valueType="num">
                                      <p:cBhvr additive="base">
                                        <p:cTn dur="750"/>
                                        <p:tgtEl>
                                          <p:spTgt spid="390"/>
                                        </p:tgtEl>
                                        <p:attrNameLst>
                                          <p:attrName>ppt_w</p:attrName>
                                        </p:attrNameLst>
                                      </p:cBhvr>
                                      <p:tavLst>
                                        <p:tav fmla="" tm="0">
                                          <p:val>
                                            <p:strVal val="0"/>
                                          </p:val>
                                        </p:tav>
                                        <p:tav fmla="" tm="100000">
                                          <p:val>
                                            <p:strVal val="#ppt_w"/>
                                          </p:val>
                                        </p:tav>
                                      </p:tavLst>
                                    </p:anim>
                                    <p:anim calcmode="lin" valueType="num">
                                      <p:cBhvr additive="base">
                                        <p:cTn dur="750"/>
                                        <p:tgtEl>
                                          <p:spTgt spid="39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300"/>
                                  </p:stCondLst>
                                  <p:childTnLst>
                                    <p:set>
                                      <p:cBhvr>
                                        <p:cTn dur="1" fill="hold">
                                          <p:stCondLst>
                                            <p:cond delay="0"/>
                                          </p:stCondLst>
                                        </p:cTn>
                                        <p:tgtEl>
                                          <p:spTgt spid="392"/>
                                        </p:tgtEl>
                                        <p:attrNameLst>
                                          <p:attrName>style.visibility</p:attrName>
                                        </p:attrNameLst>
                                      </p:cBhvr>
                                      <p:to>
                                        <p:strVal val="visible"/>
                                      </p:to>
                                    </p:set>
                                    <p:anim calcmode="lin" valueType="num">
                                      <p:cBhvr additive="base">
                                        <p:cTn dur="750"/>
                                        <p:tgtEl>
                                          <p:spTgt spid="392"/>
                                        </p:tgtEl>
                                        <p:attrNameLst>
                                          <p:attrName>ppt_w</p:attrName>
                                        </p:attrNameLst>
                                      </p:cBhvr>
                                      <p:tavLst>
                                        <p:tav fmla="" tm="0">
                                          <p:val>
                                            <p:strVal val="0"/>
                                          </p:val>
                                        </p:tav>
                                        <p:tav fmla="" tm="100000">
                                          <p:val>
                                            <p:strVal val="#ppt_w"/>
                                          </p:val>
                                        </p:tav>
                                      </p:tavLst>
                                    </p:anim>
                                    <p:anim calcmode="lin" valueType="num">
                                      <p:cBhvr additive="base">
                                        <p:cTn dur="750"/>
                                        <p:tgtEl>
                                          <p:spTgt spid="392"/>
                                        </p:tgtEl>
                                        <p:attrNameLst>
                                          <p:attrName>ppt_h</p:attrName>
                                        </p:attrNameLst>
                                      </p:cBhvr>
                                      <p:tavLst>
                                        <p:tav fmla="" tm="0">
                                          <p:val>
                                            <p:strVal val="0"/>
                                          </p:val>
                                        </p:tav>
                                        <p:tav fmla="" tm="100000">
                                          <p:val>
                                            <p:strVal val="#ppt_h"/>
                                          </p:val>
                                        </p:tav>
                                      </p:tavLst>
                                    </p:anim>
                                  </p:childTnLst>
                                </p:cTn>
                              </p:par>
                              <p:par>
                                <p:cTn fill="hold" nodeType="withEffect" presetClass="entr" presetID="1" presetSubtype="0">
                                  <p:stCondLst>
                                    <p:cond delay="750"/>
                                  </p:stCondLst>
                                  <p:childTnLst>
                                    <p:set>
                                      <p:cBhvr>
                                        <p:cTn dur="1" fill="hold">
                                          <p:stCondLst>
                                            <p:cond delay="0"/>
                                          </p:stCondLst>
                                        </p:cTn>
                                        <p:tgtEl>
                                          <p:spTgt spid="393"/>
                                        </p:tgtEl>
                                        <p:attrNameLst>
                                          <p:attrName>style.visibility</p:attrName>
                                        </p:attrNameLst>
                                      </p:cBhvr>
                                      <p:to>
                                        <p:strVal val="visible"/>
                                      </p:to>
                                    </p:set>
                                  </p:childTnLst>
                                </p:cTn>
                              </p:par>
                            </p:childTnLst>
                          </p:cTn>
                        </p:par>
                        <p:par>
                          <p:cTn fill="hold">
                            <p:stCondLst>
                              <p:cond delay="750"/>
                            </p:stCondLst>
                            <p:childTnLst>
                              <p:par>
                                <p:cTn fill="hold" nodeType="afterEffect" presetClass="entr" presetID="10" presetSubtype="0">
                                  <p:stCondLst>
                                    <p:cond delay="200"/>
                                  </p:stCondLst>
                                  <p:childTnLst>
                                    <p:set>
                                      <p:cBhvr>
                                        <p:cTn dur="1" fill="hold">
                                          <p:stCondLst>
                                            <p:cond delay="0"/>
                                          </p:stCondLst>
                                        </p:cTn>
                                        <p:tgtEl>
                                          <p:spTgt spid="394"/>
                                        </p:tgtEl>
                                        <p:attrNameLst>
                                          <p:attrName>style.visibility</p:attrName>
                                        </p:attrNameLst>
                                      </p:cBhvr>
                                      <p:to>
                                        <p:strVal val="visible"/>
                                      </p:to>
                                    </p:set>
                                    <p:animEffect filter="fade" transition="in">
                                      <p:cBhvr>
                                        <p:cTn dur="750"/>
                                        <p:tgtEl>
                                          <p:spTgt spid="394"/>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750"/>
                                        <p:tgtEl>
                                          <p:spTgt spid="395"/>
                                        </p:tgtEl>
                                      </p:cBhvr>
                                    </p:animEffect>
                                  </p:childTnLst>
                                </p:cTn>
                              </p:par>
                              <p:par>
                                <p:cTn fill="hold" nodeType="withEffect" presetClass="entr" presetID="1" presetSubtype="0">
                                  <p:stCondLst>
                                    <p:cond delay="750"/>
                                  </p:stCondLst>
                                  <p:childTnLst>
                                    <p:set>
                                      <p:cBhvr>
                                        <p:cTn dur="1" fill="hold">
                                          <p:stCondLst>
                                            <p:cond delay="0"/>
                                          </p:stCondLst>
                                        </p:cTn>
                                        <p:tgtEl>
                                          <p:spTgt spid="3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Специальное оформление">
  <a:themeElements>
    <a:clrScheme name="00_Futurist">
      <a:dk1>
        <a:srgbClr val="3D4251"/>
      </a:dk1>
      <a:lt1>
        <a:srgbClr val="FFFFFF"/>
      </a:lt1>
      <a:dk2>
        <a:srgbClr val="A5A6BB"/>
      </a:dk2>
      <a:lt2>
        <a:srgbClr val="F74BAD"/>
      </a:lt2>
      <a:accent1>
        <a:srgbClr val="FFC41D"/>
      </a:accent1>
      <a:accent2>
        <a:srgbClr val="FF9521"/>
      </a:accent2>
      <a:accent3>
        <a:srgbClr val="F74BAD"/>
      </a:accent3>
      <a:accent4>
        <a:srgbClr val="1FD2D2"/>
      </a:accent4>
      <a:accent5>
        <a:srgbClr val="2190FF"/>
      </a:accent5>
      <a:accent6>
        <a:srgbClr val="AD4AF8"/>
      </a:accent6>
      <a:hlink>
        <a:srgbClr val="66CCFF"/>
      </a:hlink>
      <a:folHlink>
        <a:srgbClr val="339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Красовицкий Андрей Петрович</dc:creator>
</cp:coreProperties>
</file>