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p:regular r:id="rId21"/>
      <p:bold r:id="rId22"/>
      <p:italic r:id="rId23"/>
      <p:boldItalic r:id="rId24"/>
    </p:embeddedFont>
    <p:embeddedFont>
      <p:font typeface="Open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bold.fntdata"/><Relationship Id="rId25" Type="http://schemas.openxmlformats.org/officeDocument/2006/relationships/font" Target="fonts/OpenSans-regular.fntdata"/><Relationship Id="rId28" Type="http://schemas.openxmlformats.org/officeDocument/2006/relationships/font" Target="fonts/OpenSans-boldItalic.fntdata"/><Relationship Id="rId27"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grammarly.com/" TargetMode="External"/><Relationship Id="rId3" Type="http://schemas.openxmlformats.org/officeDocument/2006/relationships/hyperlink" Target="https://coschedule.com/headline-analyzer"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martinsights.com/digital-marketing-platforms/video-marketing/video-marketing-statistics-to-know/"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alvintech.com/1922"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7762c9f9f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762c9f9f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7762c9f9f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762c9f9f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lphaLcPeriod"/>
            </a:pPr>
            <a:r>
              <a:rPr lang="en" sz="1200">
                <a:solidFill>
                  <a:schemeClr val="dk1"/>
                </a:solidFill>
                <a:highlight>
                  <a:srgbClr val="FFFFFF"/>
                </a:highlight>
                <a:latin typeface="Calibri"/>
                <a:ea typeface="Calibri"/>
                <a:cs typeface="Calibri"/>
                <a:sym typeface="Calibri"/>
              </a:rPr>
              <a:t> Google has its own goals and they are frequently updated.</a:t>
            </a:r>
            <a:endParaRPr sz="1200">
              <a:solidFill>
                <a:schemeClr val="dk1"/>
              </a:solidFill>
              <a:highlight>
                <a:srgbClr val="FFFFFF"/>
              </a:highlight>
              <a:latin typeface="Calibri"/>
              <a:ea typeface="Calibri"/>
              <a:cs typeface="Calibri"/>
              <a:sym typeface="Calibri"/>
            </a:endParaRPr>
          </a:p>
          <a:p>
            <a:pPr indent="-298450" lvl="1" marL="914400" rtl="0" algn="l">
              <a:spcBef>
                <a:spcPts val="0"/>
              </a:spcBef>
              <a:spcAft>
                <a:spcPts val="0"/>
              </a:spcAft>
              <a:buClr>
                <a:schemeClr val="dk1"/>
              </a:buClr>
              <a:buSzPts val="1100"/>
              <a:buAutoNum type="romanLcPeriod"/>
            </a:pPr>
            <a:r>
              <a:rPr lang="en" sz="1200">
                <a:solidFill>
                  <a:schemeClr val="dk1"/>
                </a:solidFill>
                <a:highlight>
                  <a:srgbClr val="FFFFFF"/>
                </a:highlight>
                <a:latin typeface="Calibri"/>
                <a:ea typeface="Calibri"/>
                <a:cs typeface="Calibri"/>
                <a:sym typeface="Calibri"/>
              </a:rPr>
              <a:t>Create content that Google wants to show because it will be helpful to their user. </a:t>
            </a:r>
            <a:endParaRPr sz="1200">
              <a:solidFill>
                <a:schemeClr val="dk1"/>
              </a:solidFill>
              <a:highlight>
                <a:srgbClr val="FFFFFF"/>
              </a:highlight>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AutoNum type="alphaLcPeriod"/>
            </a:pPr>
            <a:r>
              <a:rPr lang="en" sz="1200">
                <a:solidFill>
                  <a:schemeClr val="dk1"/>
                </a:solidFill>
                <a:highlight>
                  <a:srgbClr val="FFFFFF"/>
                </a:highlight>
                <a:latin typeface="Calibri"/>
                <a:ea typeface="Calibri"/>
                <a:cs typeface="Calibri"/>
                <a:sym typeface="Calibri"/>
              </a:rPr>
              <a:t>If your goal is to rank for keywords then you need to know which keywords are being searched for and have a plan for which pages are trying to rank for which keywords. What are people searching for related to your product or industry? Are there commonly asked questions that appear as search results? Are people looking for recommendations or tips on related content? Are there a few similarly themed questions that you're able to answer in a blog post? Many of the keywords you'll try to rank for depend on the website's traffic &amp; domain authority. Try UberSuggest by Neil Patel. </a:t>
            </a:r>
            <a:endParaRPr sz="1200">
              <a:solidFill>
                <a:schemeClr val="dk1"/>
              </a:solidFill>
              <a:highlight>
                <a:srgbClr val="FFFFFF"/>
              </a:highlight>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AutoNum type="alphaLcPeriod"/>
            </a:pPr>
            <a:r>
              <a:rPr b="1" lang="en">
                <a:solidFill>
                  <a:srgbClr val="1A1A1A"/>
                </a:solidFill>
                <a:highlight>
                  <a:srgbClr val="FFFFFF"/>
                </a:highlight>
              </a:rPr>
              <a:t> </a:t>
            </a:r>
            <a:r>
              <a:rPr lang="en">
                <a:solidFill>
                  <a:srgbClr val="1A1A1A"/>
                </a:solidFill>
                <a:highlight>
                  <a:srgbClr val="FFFFFF"/>
                </a:highlight>
              </a:rPr>
              <a:t>For instance, you could pay a lawyer to write a blog post about “What is SEO?”, but they are likely to miss some important points, nuances, and “isms” that make the content click with an audience that is looking to learn SEO. Further, having some credentials behind your name is likely to give your content even more validity and help you build trust with your audience.</a:t>
            </a:r>
            <a:endParaRPr>
              <a:solidFill>
                <a:srgbClr val="1A1A1A"/>
              </a:solidFill>
              <a:highlight>
                <a:srgbClr val="FFFFFF"/>
              </a:highlight>
            </a:endParaRPr>
          </a:p>
          <a:p>
            <a:pPr indent="-298450" lvl="0" marL="457200" rtl="0" algn="l">
              <a:lnSpc>
                <a:spcPct val="120000"/>
              </a:lnSpc>
              <a:spcBef>
                <a:spcPts val="0"/>
              </a:spcBef>
              <a:spcAft>
                <a:spcPts val="0"/>
              </a:spcAft>
              <a:buClr>
                <a:srgbClr val="1A1A1A"/>
              </a:buClr>
              <a:buSzPts val="1100"/>
              <a:buAutoNum type="alphaLcPeriod"/>
            </a:pPr>
            <a:r>
              <a:rPr lang="en">
                <a:solidFill>
                  <a:srgbClr val="1A1A1A"/>
                </a:solidFill>
                <a:highlight>
                  <a:srgbClr val="FFFFFF"/>
                </a:highlight>
              </a:rPr>
              <a:t>Now, there are only so many hours in a day and not everyone can afford a team that circulates content around the clock. But there are some tips we can pick up from Gary Vee’s content marketing strategy:</a:t>
            </a:r>
            <a:endParaRPr>
              <a:solidFill>
                <a:srgbClr val="1A1A1A"/>
              </a:solidFill>
              <a:highlight>
                <a:srgbClr val="FFFFFF"/>
              </a:highlight>
            </a:endParaRPr>
          </a:p>
          <a:p>
            <a:pPr indent="-298450" lvl="1" marL="914400" rtl="0" algn="l">
              <a:lnSpc>
                <a:spcPct val="120000"/>
              </a:lnSpc>
              <a:spcBef>
                <a:spcPts val="2300"/>
              </a:spcBef>
              <a:spcAft>
                <a:spcPts val="0"/>
              </a:spcAft>
              <a:buClr>
                <a:srgbClr val="1A1A1A"/>
              </a:buClr>
              <a:buSzPts val="1100"/>
              <a:buAutoNum type="romanLcPeriod"/>
            </a:pPr>
            <a:r>
              <a:rPr b="1" lang="en">
                <a:solidFill>
                  <a:srgbClr val="1A1A1A"/>
                </a:solidFill>
                <a:highlight>
                  <a:srgbClr val="FFFFFF"/>
                </a:highlight>
              </a:rPr>
              <a:t> </a:t>
            </a:r>
            <a:r>
              <a:rPr lang="en">
                <a:solidFill>
                  <a:srgbClr val="1A1A1A"/>
                </a:solidFill>
                <a:highlight>
                  <a:srgbClr val="FFFFFF"/>
                </a:highlight>
              </a:rPr>
              <a:t>dense content out into bite-size chunks to be marketed across multiple channels.</a:t>
            </a:r>
            <a:endParaRPr>
              <a:solidFill>
                <a:srgbClr val="1A1A1A"/>
              </a:solidFill>
              <a:highlight>
                <a:srgbClr val="FFFFFF"/>
              </a:highlight>
            </a:endParaRPr>
          </a:p>
          <a:p>
            <a:pPr indent="-298450" lvl="1" marL="914400" rtl="0" algn="l">
              <a:lnSpc>
                <a:spcPct val="120000"/>
              </a:lnSpc>
              <a:spcBef>
                <a:spcPts val="2300"/>
              </a:spcBef>
              <a:spcAft>
                <a:spcPts val="0"/>
              </a:spcAft>
              <a:buClr>
                <a:srgbClr val="1A1A1A"/>
              </a:buClr>
              <a:buSzPts val="1100"/>
              <a:buAutoNum type="romanLcPeriod"/>
            </a:pPr>
            <a:r>
              <a:rPr lang="en">
                <a:solidFill>
                  <a:srgbClr val="1A1A1A"/>
                </a:solidFill>
                <a:highlight>
                  <a:srgbClr val="FFFFFF"/>
                </a:highlight>
              </a:rPr>
              <a:t>Effective content marketing doesn’t mean having to create fresh content every single day (or, even, every week).</a:t>
            </a:r>
            <a:endParaRPr>
              <a:solidFill>
                <a:srgbClr val="1A1A1A"/>
              </a:solidFill>
              <a:highlight>
                <a:srgbClr val="FFFFFF"/>
              </a:highlight>
            </a:endParaRPr>
          </a:p>
          <a:p>
            <a:pPr indent="-298450" lvl="2" marL="1371600" rtl="0" algn="l">
              <a:lnSpc>
                <a:spcPct val="120000"/>
              </a:lnSpc>
              <a:spcBef>
                <a:spcPts val="2300"/>
              </a:spcBef>
              <a:spcAft>
                <a:spcPts val="0"/>
              </a:spcAft>
              <a:buClr>
                <a:srgbClr val="1A1A1A"/>
              </a:buClr>
              <a:buSzPts val="1100"/>
              <a:buAutoNum type="arabicPeriod"/>
            </a:pPr>
            <a:r>
              <a:rPr lang="en">
                <a:solidFill>
                  <a:srgbClr val="1A1A1A"/>
                </a:solidFill>
                <a:highlight>
                  <a:srgbClr val="FFFFFF"/>
                </a:highlight>
              </a:rPr>
              <a:t>Instead, you can use the same outline for a single piece of content to create content for different platforms.</a:t>
            </a:r>
            <a:endParaRPr>
              <a:solidFill>
                <a:srgbClr val="1A1A1A"/>
              </a:solidFill>
              <a:highlight>
                <a:srgbClr val="FFFFFF"/>
              </a:highlight>
            </a:endParaRPr>
          </a:p>
          <a:p>
            <a:pPr indent="-298450" lvl="1" marL="914400" rtl="0" algn="l">
              <a:lnSpc>
                <a:spcPct val="120000"/>
              </a:lnSpc>
              <a:spcBef>
                <a:spcPts val="2300"/>
              </a:spcBef>
              <a:spcAft>
                <a:spcPts val="2300"/>
              </a:spcAft>
              <a:buClr>
                <a:srgbClr val="1A1A1A"/>
              </a:buClr>
              <a:buSzPts val="1100"/>
              <a:buAutoNum type="romanLcPeriod"/>
            </a:pPr>
            <a:r>
              <a:rPr b="1" lang="en">
                <a:solidFill>
                  <a:srgbClr val="1A1A1A"/>
                </a:solidFill>
                <a:highlight>
                  <a:srgbClr val="FFFFFF"/>
                </a:highlight>
              </a:rPr>
              <a:t> </a:t>
            </a:r>
            <a:r>
              <a:rPr lang="en">
                <a:solidFill>
                  <a:srgbClr val="1A1A1A"/>
                </a:solidFill>
                <a:highlight>
                  <a:srgbClr val="FFFFFF"/>
                </a:highlight>
              </a:rPr>
              <a:t>Breathe life into your old content by giving it a revamp and sharing it with a new audience. Perhaps you have an old blog article that was popular when it first went live, but it got buried deep in your blog. Upcycle it with new information and share it on social media to drive new traffic to your site.</a:t>
            </a:r>
            <a:endParaRPr>
              <a:solidFill>
                <a:srgbClr val="1A1A1A"/>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7762c9f9f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7762c9f9f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 </a:t>
            </a:r>
            <a:r>
              <a:rPr b="1" lang="en">
                <a:solidFill>
                  <a:srgbClr val="1A1A1A"/>
                </a:solidFill>
                <a:highlight>
                  <a:srgbClr val="FFFFFF"/>
                </a:highlight>
              </a:rPr>
              <a:t> </a:t>
            </a:r>
            <a:r>
              <a:rPr lang="en">
                <a:solidFill>
                  <a:srgbClr val="1A1A1A"/>
                </a:solidFill>
              </a:rPr>
              <a:t>For SEO professionals, I highly recommend tools like </a:t>
            </a:r>
            <a:r>
              <a:rPr lang="en">
                <a:solidFill>
                  <a:srgbClr val="0097A7"/>
                </a:solidFill>
                <a:uFill>
                  <a:noFill/>
                </a:uFill>
                <a:hlinkClick r:id="rId2"/>
              </a:rPr>
              <a:t>Grammarly</a:t>
            </a:r>
            <a:r>
              <a:rPr lang="en">
                <a:solidFill>
                  <a:srgbClr val="1A1A1A"/>
                </a:solidFill>
              </a:rPr>
              <a:t>, ContentRow, and </a:t>
            </a:r>
            <a:r>
              <a:rPr lang="en">
                <a:solidFill>
                  <a:srgbClr val="0097A7"/>
                </a:solidFill>
                <a:uFill>
                  <a:noFill/>
                </a:uFill>
                <a:hlinkClick r:id="rId3"/>
              </a:rPr>
              <a:t>CoSchedule’s Headline Analyzer</a:t>
            </a:r>
            <a:r>
              <a:rPr lang="en">
                <a:solidFill>
                  <a:srgbClr val="1A1A1A"/>
                </a:solidFill>
              </a:rPr>
              <a:t> to ensure that your content is user-friendly, engaging, and click-worthy. </a:t>
            </a:r>
            <a:endParaRPr>
              <a:solidFill>
                <a:srgbClr val="1A1A1A"/>
              </a:solidFill>
            </a:endParaRPr>
          </a:p>
          <a:p>
            <a:pPr indent="0" lvl="0" marL="0" rtl="0" algn="l">
              <a:spcBef>
                <a:spcPts val="0"/>
              </a:spcBef>
              <a:spcAft>
                <a:spcPts val="0"/>
              </a:spcAft>
              <a:buNone/>
            </a:pPr>
            <a:r>
              <a:rPr lang="en">
                <a:solidFill>
                  <a:srgbClr val="1A1A1A"/>
                </a:solidFill>
              </a:rPr>
              <a:t>F. </a:t>
            </a:r>
            <a:r>
              <a:rPr b="1" lang="en">
                <a:solidFill>
                  <a:srgbClr val="1A1A1A"/>
                </a:solidFill>
                <a:highlight>
                  <a:srgbClr val="FFFFFF"/>
                </a:highlight>
              </a:rPr>
              <a:t> </a:t>
            </a:r>
            <a:r>
              <a:rPr lang="en">
                <a:solidFill>
                  <a:srgbClr val="1A1A1A"/>
                </a:solidFill>
                <a:highlight>
                  <a:srgbClr val="FFFFFF"/>
                </a:highlight>
              </a:rPr>
              <a:t>Since the nature of a trend is that it tends to be short-lived, you may not generate long-term traffic through this approach, but you can see a surge in traffic overnight. Consider that “Taylor Swift” was trending (according to Google Trends) right around the time that her new documentary dropped. You can also pugin certain potential headlines to see what other topics are generated or use UberSuggest. </a:t>
            </a:r>
            <a:endParaRPr>
              <a:solidFill>
                <a:srgbClr val="1A1A1A"/>
              </a:solidFill>
              <a:highlight>
                <a:srgbClr val="FFFFFF"/>
              </a:highlight>
            </a:endParaRPr>
          </a:p>
          <a:p>
            <a:pPr indent="0" lvl="0" marL="0" rtl="0" algn="l">
              <a:spcBef>
                <a:spcPts val="0"/>
              </a:spcBef>
              <a:spcAft>
                <a:spcPts val="0"/>
              </a:spcAft>
              <a:buNone/>
            </a:pPr>
            <a:r>
              <a:rPr lang="en">
                <a:solidFill>
                  <a:srgbClr val="1A1A1A"/>
                </a:solidFill>
                <a:highlight>
                  <a:srgbClr val="FFFFFF"/>
                </a:highlight>
              </a:rPr>
              <a:t>G. i. </a:t>
            </a:r>
            <a:r>
              <a:rPr lang="en" sz="1200">
                <a:solidFill>
                  <a:schemeClr val="dk1"/>
                </a:solidFill>
                <a:highlight>
                  <a:srgbClr val="FFFFFF"/>
                </a:highlight>
                <a:latin typeface="Calibri"/>
                <a:ea typeface="Calibri"/>
                <a:cs typeface="Calibri"/>
                <a:sym typeface="Calibri"/>
              </a:rPr>
              <a:t>using headline analyzer and generator tools. Be sure </a:t>
            </a:r>
            <a:r>
              <a:rPr lang="en">
                <a:solidFill>
                  <a:schemeClr val="dk1"/>
                </a:solidFill>
                <a:highlight>
                  <a:srgbClr val="FFFFFF"/>
                </a:highlight>
                <a:latin typeface="Calibri"/>
                <a:ea typeface="Calibri"/>
                <a:cs typeface="Calibri"/>
                <a:sym typeface="Calibri"/>
              </a:rPr>
              <a:t>to exclude clickbait. Tools we suggest are content row and </a:t>
            </a:r>
            <a:r>
              <a:rPr lang="en">
                <a:solidFill>
                  <a:srgbClr val="666666"/>
                </a:solidFill>
                <a:highlight>
                  <a:srgbClr val="FFFFFF"/>
                </a:highlight>
                <a:latin typeface="Calibri"/>
                <a:ea typeface="Calibri"/>
                <a:cs typeface="Calibri"/>
                <a:sym typeface="Calibri"/>
              </a:rPr>
              <a:t>EMOTIONAL MARKETING VALUE </a:t>
            </a:r>
            <a:r>
              <a:rPr lang="en">
                <a:solidFill>
                  <a:srgbClr val="1C1C1C"/>
                </a:solidFill>
                <a:highlight>
                  <a:srgbClr val="FFFFFF"/>
                </a:highlight>
                <a:latin typeface="Calibri"/>
                <a:ea typeface="Calibri"/>
                <a:cs typeface="Calibri"/>
                <a:sym typeface="Calibri"/>
              </a:rPr>
              <a:t>Headline Analyzer.</a:t>
            </a:r>
            <a:endParaRPr>
              <a:solidFill>
                <a:srgbClr val="1C1C1C"/>
              </a:solidFill>
              <a:highlight>
                <a:srgbClr val="FFFFFF"/>
              </a:highlight>
              <a:latin typeface="Calibri"/>
              <a:ea typeface="Calibri"/>
              <a:cs typeface="Calibri"/>
              <a:sym typeface="Calibri"/>
            </a:endParaRPr>
          </a:p>
          <a:p>
            <a:pPr indent="0" lvl="0" marL="0" rtl="0" algn="l">
              <a:spcBef>
                <a:spcPts val="0"/>
              </a:spcBef>
              <a:spcAft>
                <a:spcPts val="0"/>
              </a:spcAft>
              <a:buNone/>
            </a:pPr>
            <a:r>
              <a:rPr lang="en">
                <a:solidFill>
                  <a:srgbClr val="1C1C1C"/>
                </a:solidFill>
                <a:highlight>
                  <a:srgbClr val="FFFFFF"/>
                </a:highlight>
                <a:latin typeface="Calibri"/>
                <a:ea typeface="Calibri"/>
                <a:cs typeface="Calibri"/>
                <a:sym typeface="Calibri"/>
              </a:rPr>
              <a:t>	Ii. </a:t>
            </a:r>
            <a:r>
              <a:rPr lang="en" sz="1200">
                <a:solidFill>
                  <a:schemeClr val="dk1"/>
                </a:solidFill>
                <a:highlight>
                  <a:srgbClr val="FFFFFF"/>
                </a:highlight>
                <a:latin typeface="Calibri"/>
                <a:ea typeface="Calibri"/>
                <a:cs typeface="Calibri"/>
                <a:sym typeface="Calibri"/>
              </a:rPr>
              <a:t>Posts should be a minimum of 1000 words but preferably 2000+.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sz="1200">
                <a:solidFill>
                  <a:schemeClr val="dk1"/>
                </a:solidFill>
                <a:highlight>
                  <a:srgbClr val="FFFFFF"/>
                </a:highlight>
                <a:latin typeface="Calibri"/>
                <a:ea typeface="Calibri"/>
                <a:cs typeface="Calibri"/>
                <a:sym typeface="Calibri"/>
              </a:rPr>
              <a:t>	Iii. Google's updated algorithm is looking for amazing visuals such as videos or infographics. Try to include one media file for every 350 words.</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sz="1200">
                <a:solidFill>
                  <a:schemeClr val="dk1"/>
                </a:solidFill>
                <a:highlight>
                  <a:srgbClr val="FFFFFF"/>
                </a:highlight>
                <a:latin typeface="Calibri"/>
                <a:ea typeface="Calibri"/>
                <a:cs typeface="Calibri"/>
                <a:sym typeface="Calibri"/>
              </a:rPr>
              <a:t>	Iv. Link to multiple, high-quality sources and provide data.</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sz="1200">
                <a:solidFill>
                  <a:schemeClr val="dk1"/>
                </a:solidFill>
                <a:highlight>
                  <a:srgbClr val="FFFFFF"/>
                </a:highlight>
                <a:latin typeface="Calibri"/>
                <a:ea typeface="Calibri"/>
                <a:cs typeface="Calibri"/>
                <a:sym typeface="Calibri"/>
              </a:rPr>
              <a:t>	V. Submit your blog post to Google to index by adding it to your site map.</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sz="1200">
                <a:solidFill>
                  <a:schemeClr val="dk1"/>
                </a:solidFill>
                <a:highlight>
                  <a:srgbClr val="FFFFFF"/>
                </a:highlight>
                <a:latin typeface="Calibri"/>
                <a:ea typeface="Calibri"/>
                <a:cs typeface="Calibri"/>
                <a:sym typeface="Calibri"/>
              </a:rPr>
              <a:t>	Vi. Remove blog posts from your blog that are too short - these can actually hurt your SEO.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sz="1200">
                <a:solidFill>
                  <a:schemeClr val="dk1"/>
                </a:solidFill>
                <a:highlight>
                  <a:srgbClr val="FFFFFF"/>
                </a:highlight>
                <a:latin typeface="Calibri"/>
                <a:ea typeface="Calibri"/>
                <a:cs typeface="Calibri"/>
                <a:sym typeface="Calibri"/>
              </a:rPr>
              <a:t>	Vii.  Update blogs that have performed well in the past - this can improve your SEO. Try updating resources, facts or stats and media files.</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7762c9f9fd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762c9f9fd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AutoNum type="alphaLcPeriod"/>
            </a:pPr>
            <a:r>
              <a:rPr lang="en">
                <a:solidFill>
                  <a:schemeClr val="dk1"/>
                </a:solidFill>
              </a:rPr>
              <a:t>REACH SLIDE / AUDITING COMPRETITORS TAKE IT TO SEO AND COMPETITIORS </a:t>
            </a:r>
            <a:endParaRPr>
              <a:solidFill>
                <a:schemeClr val="dk1"/>
              </a:solidFill>
            </a:endParaRPr>
          </a:p>
          <a:p>
            <a:pPr indent="-298450" lvl="0" marL="457200" rtl="0" algn="l">
              <a:lnSpc>
                <a:spcPct val="115000"/>
              </a:lnSpc>
              <a:spcBef>
                <a:spcPts val="0"/>
              </a:spcBef>
              <a:spcAft>
                <a:spcPts val="0"/>
              </a:spcAft>
              <a:buSzPts val="1100"/>
              <a:buAutoNum type="alphaLcPeriod"/>
            </a:pPr>
            <a:r>
              <a:rPr lang="en">
                <a:solidFill>
                  <a:schemeClr val="dk1"/>
                </a:solidFill>
              </a:rPr>
              <a:t>SEMRush, WhatRunsWhere</a:t>
            </a:r>
            <a:endParaRPr>
              <a:solidFill>
                <a:schemeClr val="dk1"/>
              </a:solidFill>
            </a:endParaRPr>
          </a:p>
          <a:p>
            <a:pPr indent="-298450" lvl="0" marL="457200" rtl="0" algn="l">
              <a:lnSpc>
                <a:spcPct val="115000"/>
              </a:lnSpc>
              <a:spcBef>
                <a:spcPts val="0"/>
              </a:spcBef>
              <a:spcAft>
                <a:spcPts val="0"/>
              </a:spcAft>
              <a:buClr>
                <a:schemeClr val="dk1"/>
              </a:buClr>
              <a:buSzPts val="1100"/>
              <a:buAutoNum type="alphaLcPeriod"/>
            </a:pPr>
            <a:r>
              <a:rPr lang="en">
                <a:solidFill>
                  <a:schemeClr val="dk1"/>
                </a:solidFill>
              </a:rPr>
              <a:t>Identify competitor keywords, set up tracking, media buy plan, create ads, monitor success</a:t>
            </a:r>
            <a:endParaRPr>
              <a:solidFill>
                <a:schemeClr val="dk1"/>
              </a:solidFill>
            </a:endParaRPr>
          </a:p>
          <a:p>
            <a:pPr indent="-298450" lvl="0" marL="457200" rtl="0" algn="l">
              <a:lnSpc>
                <a:spcPct val="115000"/>
              </a:lnSpc>
              <a:spcBef>
                <a:spcPts val="0"/>
              </a:spcBef>
              <a:spcAft>
                <a:spcPts val="0"/>
              </a:spcAft>
              <a:buClr>
                <a:schemeClr val="dk1"/>
              </a:buClr>
              <a:buSzPts val="1100"/>
              <a:buAutoNum type="alphaLcPeriod"/>
            </a:pPr>
            <a:r>
              <a:rPr lang="en">
                <a:solidFill>
                  <a:schemeClr val="dk1"/>
                </a:solidFill>
              </a:rPr>
              <a:t> Adroll</a:t>
            </a:r>
            <a:endParaRPr>
              <a:solidFill>
                <a:schemeClr val="dk1"/>
              </a:solidFill>
            </a:endParaRPr>
          </a:p>
          <a:p>
            <a:pPr indent="-298450" lvl="0" marL="457200" rtl="0" algn="l">
              <a:lnSpc>
                <a:spcPct val="115000"/>
              </a:lnSpc>
              <a:spcBef>
                <a:spcPts val="0"/>
              </a:spcBef>
              <a:spcAft>
                <a:spcPts val="0"/>
              </a:spcAft>
              <a:buClr>
                <a:schemeClr val="dk1"/>
              </a:buClr>
              <a:buSzPts val="1100"/>
              <a:buAutoNum type="alphaLcPeriod"/>
            </a:pPr>
            <a:r>
              <a:rPr lang="en">
                <a:solidFill>
                  <a:schemeClr val="dk1"/>
                </a:solidFill>
              </a:rPr>
              <a:t>Geofencing</a:t>
            </a:r>
            <a:endParaRPr>
              <a:solidFill>
                <a:schemeClr val="dk1"/>
              </a:solidFill>
            </a:endParaRPr>
          </a:p>
          <a:p>
            <a:pPr indent="-298450" lvl="0" marL="457200" rtl="0" algn="l">
              <a:lnSpc>
                <a:spcPct val="115000"/>
              </a:lnSpc>
              <a:spcBef>
                <a:spcPts val="0"/>
              </a:spcBef>
              <a:spcAft>
                <a:spcPts val="0"/>
              </a:spcAft>
              <a:buClr>
                <a:schemeClr val="dk1"/>
              </a:buClr>
              <a:buSzPts val="1100"/>
              <a:buAutoNum type="alphaLcPeriod"/>
            </a:pPr>
            <a:r>
              <a:rPr lang="en">
                <a:solidFill>
                  <a:schemeClr val="dk1"/>
                </a:solidFill>
              </a:rPr>
              <a:t>Industry news sites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7762c9f9fd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762c9f9f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a:solidFill>
                <a:schemeClr val="dk1"/>
              </a:solidFill>
            </a:endParaRPr>
          </a:p>
          <a:p>
            <a:pPr indent="-298450" lvl="0" marL="457200" rtl="0" algn="l">
              <a:lnSpc>
                <a:spcPct val="115000"/>
              </a:lnSpc>
              <a:spcBef>
                <a:spcPts val="1200"/>
              </a:spcBef>
              <a:spcAft>
                <a:spcPts val="0"/>
              </a:spcAft>
              <a:buSzPts val="1100"/>
              <a:buAutoNum type="alphaLcPeriod"/>
            </a:pPr>
            <a:r>
              <a:rPr lang="en">
                <a:solidFill>
                  <a:schemeClr val="dk1"/>
                </a:solidFill>
              </a:rPr>
              <a:t>Create </a:t>
            </a:r>
            <a:r>
              <a:rPr lang="en">
                <a:solidFill>
                  <a:srgbClr val="222222"/>
                </a:solidFill>
                <a:highlight>
                  <a:srgbClr val="FFFFFF"/>
                </a:highlight>
                <a:latin typeface="Roboto"/>
                <a:ea typeface="Roboto"/>
                <a:cs typeface="Roboto"/>
                <a:sym typeface="Roboto"/>
              </a:rPr>
              <a:t>key performance indicators</a:t>
            </a:r>
            <a:r>
              <a:rPr lang="en">
                <a:solidFill>
                  <a:schemeClr val="dk1"/>
                </a:solidFill>
              </a:rPr>
              <a:t> that are widely accepted for your business and industry.</a:t>
            </a:r>
            <a:endParaRPr>
              <a:solidFill>
                <a:schemeClr val="dk1"/>
              </a:solidFill>
            </a:endParaRPr>
          </a:p>
          <a:p>
            <a:pPr indent="-298450" lvl="0" marL="457200" rtl="0" algn="l">
              <a:lnSpc>
                <a:spcPct val="115000"/>
              </a:lnSpc>
              <a:spcBef>
                <a:spcPts val="0"/>
              </a:spcBef>
              <a:spcAft>
                <a:spcPts val="0"/>
              </a:spcAft>
              <a:buClr>
                <a:schemeClr val="dk1"/>
              </a:buClr>
              <a:buSzPts val="1100"/>
              <a:buAutoNum type="alphaLcPeriod"/>
            </a:pPr>
            <a:r>
              <a:rPr lang="en">
                <a:solidFill>
                  <a:schemeClr val="dk1"/>
                </a:solidFill>
              </a:rPr>
              <a:t>data to accurately measure growth.</a:t>
            </a:r>
            <a:endParaRPr>
              <a:solidFill>
                <a:schemeClr val="dk1"/>
              </a:solidFill>
            </a:endParaRPr>
          </a:p>
          <a:p>
            <a:pPr indent="-298450" lvl="1" marL="914400" rtl="0" algn="l">
              <a:lnSpc>
                <a:spcPct val="115000"/>
              </a:lnSpc>
              <a:spcBef>
                <a:spcPts val="0"/>
              </a:spcBef>
              <a:spcAft>
                <a:spcPts val="0"/>
              </a:spcAft>
              <a:buClr>
                <a:schemeClr val="dk1"/>
              </a:buClr>
              <a:buSzPts val="1100"/>
              <a:buAutoNum type="romanLcPeriod"/>
            </a:pPr>
            <a:r>
              <a:rPr lang="en">
                <a:solidFill>
                  <a:schemeClr val="dk1"/>
                </a:solidFill>
              </a:rPr>
              <a:t>Make sure to know what the numbers mean. You will need to research benchmarks that are specific to your industry and that are updated for 2020. Social media benchmarks by industry are inconsistent. </a:t>
            </a:r>
            <a:endParaRPr>
              <a:solidFill>
                <a:schemeClr val="dk1"/>
              </a:solidFill>
            </a:endParaRPr>
          </a:p>
          <a:p>
            <a:pPr indent="-298450" lvl="0" marL="457200" rtl="0" algn="l">
              <a:lnSpc>
                <a:spcPct val="115000"/>
              </a:lnSpc>
              <a:spcBef>
                <a:spcPts val="0"/>
              </a:spcBef>
              <a:spcAft>
                <a:spcPts val="0"/>
              </a:spcAft>
              <a:buClr>
                <a:schemeClr val="dk1"/>
              </a:buClr>
              <a:buSzPts val="1100"/>
              <a:buAutoNum type="alphaLcPeriod"/>
            </a:pPr>
            <a:r>
              <a:rPr b="1" lang="en">
                <a:solidFill>
                  <a:schemeClr val="dk1"/>
                </a:solidFill>
              </a:rPr>
              <a:t> </a:t>
            </a:r>
            <a:r>
              <a:rPr lang="en">
                <a:solidFill>
                  <a:schemeClr val="dk1"/>
                </a:solidFill>
              </a:rPr>
              <a:t>To automate data from Google &amp; social media ads us tools such as Agency Analytics, Zoho, Google Data Studio. Double check data across platforms. Integrate CRM, email tool and website.</a:t>
            </a:r>
            <a:endParaRPr>
              <a:solidFill>
                <a:schemeClr val="dk1"/>
              </a:solidFill>
            </a:endParaRPr>
          </a:p>
          <a:p>
            <a:pPr indent="-298450" lvl="0" marL="457200" rtl="0" algn="l">
              <a:lnSpc>
                <a:spcPct val="115000"/>
              </a:lnSpc>
              <a:spcBef>
                <a:spcPts val="0"/>
              </a:spcBef>
              <a:spcAft>
                <a:spcPts val="0"/>
              </a:spcAft>
              <a:buClr>
                <a:schemeClr val="dk1"/>
              </a:buClr>
              <a:buSzPts val="1100"/>
              <a:buAutoNum type="alphaLcPeriod"/>
            </a:pPr>
            <a:r>
              <a:rPr lang="en">
                <a:solidFill>
                  <a:schemeClr val="dk1"/>
                </a:solidFill>
              </a:rPr>
              <a:t> Report the performance of your campaigns. Set clear goals before you start and ways to report the success or ways to do better in the future. Such as RSVPs, ticket sales or how successful a campaign is generating leads. </a:t>
            </a:r>
            <a:endParaRPr>
              <a:solidFill>
                <a:schemeClr val="dk1"/>
              </a:solidFill>
            </a:endParaRPr>
          </a:p>
          <a:p>
            <a:pPr indent="-298450" lvl="0" marL="457200" rtl="0" algn="l">
              <a:lnSpc>
                <a:spcPct val="115000"/>
              </a:lnSpc>
              <a:spcBef>
                <a:spcPts val="0"/>
              </a:spcBef>
              <a:spcAft>
                <a:spcPts val="0"/>
              </a:spcAft>
              <a:buClr>
                <a:schemeClr val="dk1"/>
              </a:buClr>
              <a:buSzPts val="1100"/>
              <a:buAutoNum type="alphaLcPeriod"/>
            </a:pPr>
            <a:r>
              <a:rPr lang="en">
                <a:solidFill>
                  <a:schemeClr val="dk1"/>
                </a:solidFill>
              </a:rPr>
              <a:t>Zoho provides a sales dashboard and insights to understand how your marketing and sales programs intersect.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7762c9f9fd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762c9f9f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7762c9f9f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7762c9f9f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FFFF00"/>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7762c9f9f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7762c9f9f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7762c9f9f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7762c9f9f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7762c9f9f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7762c9f9f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highlight>
                <a:srgbClr val="FFFF00"/>
              </a:highlight>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highlight>
                  <a:srgbClr val="FFFF00"/>
                </a:highlight>
              </a:rPr>
              <a:t>Competitors (SEO/social)</a:t>
            </a:r>
            <a:r>
              <a:rPr lang="en">
                <a:solidFill>
                  <a:schemeClr val="dk1"/>
                </a:solidFill>
              </a:rPr>
              <a:t> - Use tools like SEMrush and SocialInsider to check up on what your competitors are doing and to generate ideas to stay ahead. Alexa and WhatRunsWhere. Signup for competitor e-newsletters.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highlight>
                  <a:srgbClr val="FFFF00"/>
                </a:highlight>
              </a:rPr>
              <a:t>Site Speed </a:t>
            </a:r>
            <a:r>
              <a:rPr lang="en">
                <a:solidFill>
                  <a:schemeClr val="dk1"/>
                </a:solidFill>
              </a:rPr>
              <a:t>- Most people will not wait more than 3 seconds for your site to load. So making sure your website is performing at top speed by using the Google website speed tool.</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highlight>
                  <a:srgbClr val="FFFF00"/>
                </a:highlight>
              </a:rPr>
              <a:t>Security Certificates</a:t>
            </a:r>
            <a:r>
              <a:rPr lang="en">
                <a:solidFill>
                  <a:schemeClr val="dk1"/>
                </a:solidFill>
              </a:rPr>
              <a:t> - </a:t>
            </a:r>
            <a:r>
              <a:rPr lang="en" sz="1150">
                <a:solidFill>
                  <a:schemeClr val="dk1"/>
                </a:solidFill>
                <a:highlight>
                  <a:srgbClr val="FFFFFF"/>
                </a:highlight>
              </a:rPr>
              <a:t>A website security certificate is also known as an SSL certificate. It allows you to display the padlock in the web address bar. This shows your customers your site is secure while also protecting your business from hackers.</a:t>
            </a:r>
            <a:endParaRPr sz="1150">
              <a:solidFill>
                <a:schemeClr val="dk1"/>
              </a:solidFill>
              <a:highlight>
                <a:srgbClr val="FFFFFF"/>
              </a:highlight>
            </a:endParaRPr>
          </a:p>
          <a:p>
            <a:pPr indent="-298450" lvl="0" marL="457200" rtl="0" algn="l">
              <a:lnSpc>
                <a:spcPct val="115000"/>
              </a:lnSpc>
              <a:spcBef>
                <a:spcPts val="0"/>
              </a:spcBef>
              <a:spcAft>
                <a:spcPts val="0"/>
              </a:spcAft>
              <a:buClr>
                <a:schemeClr val="dk1"/>
              </a:buClr>
              <a:buSzPts val="1100"/>
              <a:buAutoNum type="arabicPeriod"/>
            </a:pPr>
            <a:r>
              <a:rPr lang="en" sz="1150">
                <a:solidFill>
                  <a:schemeClr val="dk1"/>
                </a:solidFill>
                <a:highlight>
                  <a:srgbClr val="FFFFFF"/>
                </a:highlight>
              </a:rPr>
              <a:t> </a:t>
            </a:r>
            <a:r>
              <a:rPr lang="en">
                <a:solidFill>
                  <a:schemeClr val="dk1"/>
                </a:solidFill>
                <a:highlight>
                  <a:srgbClr val="FFFF00"/>
                </a:highlight>
              </a:rPr>
              <a:t>Mobile-optimized</a:t>
            </a:r>
            <a:r>
              <a:rPr lang="en">
                <a:solidFill>
                  <a:schemeClr val="dk1"/>
                </a:solidFill>
              </a:rPr>
              <a:t> - Today it is very important to have your website accessible on mobile devices. </a:t>
            </a:r>
            <a:r>
              <a:rPr lang="en">
                <a:solidFill>
                  <a:srgbClr val="222222"/>
                </a:solidFill>
                <a:highlight>
                  <a:srgbClr val="FFFFFF"/>
                </a:highlight>
                <a:latin typeface="Roboto"/>
                <a:ea typeface="Roboto"/>
                <a:cs typeface="Roboto"/>
                <a:sym typeface="Roboto"/>
              </a:rPr>
              <a:t>Around 2 billion </a:t>
            </a:r>
            <a:r>
              <a:rPr b="1" lang="en">
                <a:solidFill>
                  <a:srgbClr val="222222"/>
                </a:solidFill>
                <a:highlight>
                  <a:srgbClr val="FFFFFF"/>
                </a:highlight>
                <a:latin typeface="Roboto"/>
                <a:ea typeface="Roboto"/>
                <a:cs typeface="Roboto"/>
                <a:sym typeface="Roboto"/>
              </a:rPr>
              <a:t>people</a:t>
            </a:r>
            <a:r>
              <a:rPr lang="en">
                <a:solidFill>
                  <a:srgbClr val="222222"/>
                </a:solidFill>
                <a:highlight>
                  <a:srgbClr val="FFFFFF"/>
                </a:highlight>
                <a:latin typeface="Roboto"/>
                <a:ea typeface="Roboto"/>
                <a:cs typeface="Roboto"/>
                <a:sym typeface="Roboto"/>
              </a:rPr>
              <a:t> currently access the internet via </a:t>
            </a:r>
            <a:r>
              <a:rPr b="1" lang="en">
                <a:solidFill>
                  <a:srgbClr val="222222"/>
                </a:solidFill>
                <a:highlight>
                  <a:srgbClr val="FFFFFF"/>
                </a:highlight>
                <a:latin typeface="Roboto"/>
                <a:ea typeface="Roboto"/>
                <a:cs typeface="Roboto"/>
                <a:sym typeface="Roboto"/>
              </a:rPr>
              <a:t>only their</a:t>
            </a:r>
            <a:r>
              <a:rPr lang="en">
                <a:solidFill>
                  <a:srgbClr val="222222"/>
                </a:solidFill>
                <a:highlight>
                  <a:srgbClr val="FFFFFF"/>
                </a:highlight>
                <a:latin typeface="Roboto"/>
                <a:ea typeface="Roboto"/>
                <a:cs typeface="Roboto"/>
                <a:sym typeface="Roboto"/>
              </a:rPr>
              <a:t> smartphone.</a:t>
            </a:r>
            <a:endParaRPr>
              <a:solidFill>
                <a:srgbClr val="222222"/>
              </a:solidFill>
              <a:highlight>
                <a:srgbClr val="FFFFFF"/>
              </a:highlight>
              <a:latin typeface="Roboto"/>
              <a:ea typeface="Roboto"/>
              <a:cs typeface="Roboto"/>
              <a:sym typeface="Roboto"/>
            </a:endParaRPr>
          </a:p>
          <a:p>
            <a:pPr indent="-298450" lvl="0" marL="457200" rtl="0" algn="l">
              <a:lnSpc>
                <a:spcPct val="115000"/>
              </a:lnSpc>
              <a:spcBef>
                <a:spcPts val="0"/>
              </a:spcBef>
              <a:spcAft>
                <a:spcPts val="0"/>
              </a:spcAft>
              <a:buClr>
                <a:srgbClr val="222222"/>
              </a:buClr>
              <a:buSzPts val="1100"/>
              <a:buFont typeface="Roboto"/>
              <a:buAutoNum type="arabicPeriod"/>
            </a:pPr>
            <a:r>
              <a:rPr lang="en">
                <a:solidFill>
                  <a:schemeClr val="dk1"/>
                </a:solidFill>
                <a:highlight>
                  <a:srgbClr val="FFFF00"/>
                </a:highlight>
              </a:rPr>
              <a:t>Website</a:t>
            </a:r>
            <a:r>
              <a:rPr lang="en">
                <a:solidFill>
                  <a:schemeClr val="dk1"/>
                </a:solidFill>
              </a:rPr>
              <a:t> - Do monthly audits on your website to make sure that is up to trends, working correctly and your SEO is in good standing. 2020 Design and brand trends have drastically changed. Google Search Console will provide reports or tools like MOZ, etc.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7762c9f9f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7762c9f9f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lnSpc>
                <a:spcPct val="115000"/>
              </a:lnSpc>
              <a:spcBef>
                <a:spcPts val="0"/>
              </a:spcBef>
              <a:spcAft>
                <a:spcPts val="0"/>
              </a:spcAft>
              <a:buClr>
                <a:schemeClr val="dk1"/>
              </a:buClr>
              <a:buSzPts val="1100"/>
              <a:buAutoNum type="alphaLcPeriod"/>
            </a:pPr>
            <a:r>
              <a:rPr lang="en">
                <a:solidFill>
                  <a:schemeClr val="dk1"/>
                </a:solidFill>
                <a:highlight>
                  <a:srgbClr val="FFFF00"/>
                </a:highlight>
              </a:rPr>
              <a:t>CRM </a:t>
            </a:r>
            <a:r>
              <a:rPr lang="en">
                <a:solidFill>
                  <a:schemeClr val="dk1"/>
                </a:solidFill>
              </a:rPr>
              <a:t>- Customer Relationship Management - all in one MarTech and sales platform. Organize leads, sales funnel and reports. </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highlight>
                  <a:srgbClr val="FFFF00"/>
                </a:highlight>
              </a:rPr>
              <a:t>Email Marketing</a:t>
            </a:r>
            <a:r>
              <a:rPr lang="en">
                <a:solidFill>
                  <a:schemeClr val="dk1"/>
                </a:solidFill>
              </a:rPr>
              <a:t> - </a:t>
            </a:r>
            <a:r>
              <a:rPr lang="en">
                <a:solidFill>
                  <a:schemeClr val="dk1"/>
                </a:solidFill>
                <a:highlight>
                  <a:srgbClr val="FFFFFF"/>
                </a:highlight>
                <a:latin typeface="Roboto"/>
                <a:ea typeface="Roboto"/>
                <a:cs typeface="Roboto"/>
                <a:sym typeface="Roboto"/>
              </a:rPr>
              <a:t>campaigns are topical, time-sensitive and personal from leadership.</a:t>
            </a:r>
            <a:r>
              <a:rPr lang="en">
                <a:solidFill>
                  <a:schemeClr val="dk1"/>
                </a:solidFill>
              </a:rPr>
              <a:t> Types of emails: personal, company newsletter, welcome emails, nurturing emails.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highlight>
                  <a:srgbClr val="FFFF00"/>
                </a:highlight>
              </a:rPr>
              <a:t>Downloadable Content</a:t>
            </a:r>
            <a:r>
              <a:rPr lang="en">
                <a:solidFill>
                  <a:schemeClr val="dk1"/>
                </a:solidFill>
              </a:rPr>
              <a:t> - Having downloadable content on your website not only lets you give something to your users that can show them you are a thought leader, </a:t>
            </a:r>
            <a:r>
              <a:rPr lang="en" sz="1050">
                <a:solidFill>
                  <a:schemeClr val="dk1"/>
                </a:solidFill>
                <a:highlight>
                  <a:srgbClr val="FFFFFF"/>
                </a:highlight>
                <a:latin typeface="Roboto"/>
                <a:ea typeface="Roboto"/>
                <a:cs typeface="Roboto"/>
                <a:sym typeface="Roboto"/>
              </a:rPr>
              <a:t>you can also add them to a customized email marketing campaign</a:t>
            </a:r>
            <a:r>
              <a:rPr lang="en" sz="1050">
                <a:solidFill>
                  <a:srgbClr val="3C4043"/>
                </a:solidFill>
                <a:highlight>
                  <a:srgbClr val="FFFFFF"/>
                </a:highlight>
                <a:latin typeface="Roboto"/>
                <a:ea typeface="Roboto"/>
                <a:cs typeface="Roboto"/>
                <a:sym typeface="Roboto"/>
              </a:rPr>
              <a:t> </a:t>
            </a:r>
            <a:r>
              <a:rPr lang="en">
                <a:solidFill>
                  <a:schemeClr val="dk1"/>
                </a:solidFill>
              </a:rPr>
              <a:t>that can move them into your funnel. Quizzes, checklists, case studies, brochures, decks.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highlight>
                  <a:srgbClr val="FFFF00"/>
                </a:highlight>
              </a:rPr>
              <a:t>Webinar</a:t>
            </a:r>
            <a:r>
              <a:rPr lang="en">
                <a:solidFill>
                  <a:schemeClr val="dk1"/>
                </a:solidFill>
              </a:rPr>
              <a:t>s - Now more than ever, people are taking advantage of webinars to expand their knowledge. This is an opportunity for you to build your reputation among other business members and your community.</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highlight>
                  <a:srgbClr val="FFFF00"/>
                </a:highlight>
              </a:rPr>
              <a:t>Videos</a:t>
            </a:r>
            <a:r>
              <a:rPr lang="en">
                <a:solidFill>
                  <a:schemeClr val="dk1"/>
                </a:solidFill>
              </a:rPr>
              <a:t> - Creating original videos will show your clients a more personal view and help them feel closer to the brand. </a:t>
            </a:r>
            <a:r>
              <a:rPr lang="en">
                <a:solidFill>
                  <a:schemeClr val="dk1"/>
                </a:solidFill>
                <a:highlight>
                  <a:srgbClr val="FFFFFF"/>
                </a:highlight>
              </a:rPr>
              <a:t> </a:t>
            </a:r>
            <a:r>
              <a:rPr lang="en" u="sng">
                <a:solidFill>
                  <a:schemeClr val="dk1"/>
                </a:solidFill>
                <a:highlight>
                  <a:srgbClr val="FFFFFF"/>
                </a:highlight>
                <a:hlinkClick r:id="rId2"/>
              </a:rPr>
              <a:t>83% of marketers believe that video</a:t>
            </a:r>
            <a:r>
              <a:rPr lang="en">
                <a:solidFill>
                  <a:schemeClr val="dk1"/>
                </a:solidFill>
                <a:highlight>
                  <a:srgbClr val="FFFFFF"/>
                </a:highlight>
              </a:rPr>
              <a:t> is becoming increasingly important, which signals more brands will start using video as part of their digital marketing strategies.</a:t>
            </a:r>
            <a:endParaRPr>
              <a:solidFill>
                <a:schemeClr val="dk1"/>
              </a:solidFill>
              <a:highlight>
                <a:srgbClr val="FFFFFF"/>
              </a:highlight>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highlight>
                  <a:srgbClr val="FFFF00"/>
                </a:highlight>
              </a:rPr>
              <a:t>Infographics</a:t>
            </a:r>
            <a:r>
              <a:rPr lang="en">
                <a:solidFill>
                  <a:schemeClr val="dk1"/>
                </a:solidFill>
                <a:highlight>
                  <a:srgbClr val="FFFFFF"/>
                </a:highlight>
              </a:rPr>
              <a:t> - Many tools such as Canva, PicMonkey, Piktochart to test.</a:t>
            </a:r>
            <a:endParaRPr>
              <a:solidFill>
                <a:schemeClr val="dk1"/>
              </a:solidFill>
              <a:highlight>
                <a:srgbClr val="FFFFFF"/>
              </a:highlight>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highlight>
                  <a:srgbClr val="FFFF00"/>
                </a:highlight>
              </a:rPr>
              <a:t>Original Photos</a:t>
            </a:r>
            <a:r>
              <a:rPr lang="en">
                <a:solidFill>
                  <a:schemeClr val="dk1"/>
                </a:solidFill>
                <a:highlight>
                  <a:srgbClr val="FFFFFF"/>
                </a:highlight>
              </a:rPr>
              <a:t> - It’s incredibly important to have a cohesive brand. Original photos perform best. Canva is also an affordable solution. Be careful of using copyright protected materials.</a:t>
            </a:r>
            <a:endParaRPr>
              <a:solidFill>
                <a:schemeClr val="dk1"/>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7762c9f9f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7762c9f9f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lnSpc>
                <a:spcPct val="115000"/>
              </a:lnSpc>
              <a:spcBef>
                <a:spcPts val="0"/>
              </a:spcBef>
              <a:spcAft>
                <a:spcPts val="0"/>
              </a:spcAft>
              <a:buClr>
                <a:schemeClr val="dk1"/>
              </a:buClr>
              <a:buSzPts val="1100"/>
              <a:buAutoNum type="alphaLcPeriod"/>
            </a:pPr>
            <a:r>
              <a:rPr lang="en">
                <a:solidFill>
                  <a:schemeClr val="dk1"/>
                </a:solidFill>
                <a:highlight>
                  <a:srgbClr val="FFFF00"/>
                </a:highlight>
                <a:latin typeface="Open Sans"/>
                <a:ea typeface="Open Sans"/>
                <a:cs typeface="Open Sans"/>
                <a:sym typeface="Open Sans"/>
              </a:rPr>
              <a:t>What is a marketing persona?</a:t>
            </a:r>
            <a:r>
              <a:rPr lang="en">
                <a:solidFill>
                  <a:schemeClr val="dk1"/>
                </a:solidFill>
                <a:highlight>
                  <a:srgbClr val="FFFF00"/>
                </a:highlight>
              </a:rPr>
              <a:t> </a:t>
            </a:r>
            <a:r>
              <a:rPr lang="en">
                <a:solidFill>
                  <a:schemeClr val="dk1"/>
                </a:solidFill>
                <a:highlight>
                  <a:srgbClr val="FFFFFF"/>
                </a:highlight>
                <a:uFill>
                  <a:noFill/>
                </a:uFill>
                <a:latin typeface="Open Sans"/>
                <a:ea typeface="Open Sans"/>
                <a:cs typeface="Open Sans"/>
                <a:sym typeface="Open Sans"/>
                <a:hlinkClick r:id="rId2"/>
              </a:rPr>
              <a:t>Personas </a:t>
            </a:r>
            <a:r>
              <a:rPr lang="en">
                <a:solidFill>
                  <a:schemeClr val="dk1"/>
                </a:solidFill>
                <a:highlight>
                  <a:srgbClr val="FFFFFF"/>
                </a:highlight>
                <a:latin typeface="Open Sans"/>
                <a:ea typeface="Open Sans"/>
                <a:cs typeface="Open Sans"/>
                <a:sym typeface="Open Sans"/>
              </a:rPr>
              <a:t>are archetypal characters created to represent the different user types within a targeted demographic, attitude or behavior set that might use a site, brand or product in a similar way. Personas are often combined with market segmentation to represent specific customers.</a:t>
            </a:r>
            <a:endParaRPr>
              <a:solidFill>
                <a:schemeClr val="dk1"/>
              </a:solidFill>
              <a:highlight>
                <a:srgbClr val="FFFFFF"/>
              </a:highlight>
              <a:latin typeface="Open Sans"/>
              <a:ea typeface="Open Sans"/>
              <a:cs typeface="Open Sans"/>
              <a:sym typeface="Open Sans"/>
            </a:endParaRPr>
          </a:p>
          <a:p>
            <a:pPr indent="-298450" lvl="1" marL="914400" rtl="0" algn="l">
              <a:lnSpc>
                <a:spcPct val="115000"/>
              </a:lnSpc>
              <a:spcBef>
                <a:spcPts val="1600"/>
              </a:spcBef>
              <a:spcAft>
                <a:spcPts val="0"/>
              </a:spcAft>
              <a:buClr>
                <a:schemeClr val="dk1"/>
              </a:buClr>
              <a:buSzPts val="1100"/>
              <a:buFont typeface="Open Sans"/>
              <a:buAutoNum type="alphaLcPeriod"/>
            </a:pPr>
            <a:r>
              <a:rPr lang="en">
                <a:solidFill>
                  <a:schemeClr val="dk1"/>
                </a:solidFill>
                <a:highlight>
                  <a:srgbClr val="FFFF00"/>
                </a:highlight>
                <a:latin typeface="Open Sans"/>
                <a:ea typeface="Open Sans"/>
                <a:cs typeface="Open Sans"/>
                <a:sym typeface="Open Sans"/>
              </a:rPr>
              <a:t>Why are personas necessary?</a:t>
            </a:r>
            <a:r>
              <a:rPr lang="en">
                <a:solidFill>
                  <a:schemeClr val="dk1"/>
                </a:solidFill>
                <a:highlight>
                  <a:srgbClr val="FFFFFF"/>
                </a:highlight>
                <a:latin typeface="Open Sans"/>
                <a:ea typeface="Open Sans"/>
                <a:cs typeface="Open Sans"/>
                <a:sym typeface="Open Sans"/>
              </a:rPr>
              <a:t> Personas are a way to consider the goals, desires and limitations of your customers. They are used to guide decisions about a service, product, interaction, feature and visual design of a website.</a:t>
            </a:r>
            <a:endParaRPr>
              <a:solidFill>
                <a:schemeClr val="dk1"/>
              </a:solidFill>
              <a:highlight>
                <a:srgbClr val="FFFFFF"/>
              </a:highlight>
              <a:latin typeface="Open Sans"/>
              <a:ea typeface="Open Sans"/>
              <a:cs typeface="Open Sans"/>
              <a:sym typeface="Open Sans"/>
            </a:endParaRPr>
          </a:p>
          <a:p>
            <a:pPr indent="-298450" lvl="1" marL="914400" rtl="0" algn="l">
              <a:lnSpc>
                <a:spcPct val="115000"/>
              </a:lnSpc>
              <a:spcBef>
                <a:spcPts val="1600"/>
              </a:spcBef>
              <a:spcAft>
                <a:spcPts val="0"/>
              </a:spcAft>
              <a:buClr>
                <a:schemeClr val="dk1"/>
              </a:buClr>
              <a:buSzPts val="1100"/>
              <a:buFont typeface="Open Sans"/>
              <a:buAutoNum type="alphaLcPeriod"/>
            </a:pPr>
            <a:r>
              <a:rPr lang="en">
                <a:solidFill>
                  <a:schemeClr val="dk1"/>
                </a:solidFill>
                <a:highlight>
                  <a:srgbClr val="FFFF00"/>
                </a:highlight>
                <a:latin typeface="Open Sans"/>
                <a:ea typeface="Open Sans"/>
                <a:cs typeface="Open Sans"/>
                <a:sym typeface="Open Sans"/>
              </a:rPr>
              <a:t>What are the benefits? </a:t>
            </a:r>
            <a:endParaRPr sz="1400">
              <a:solidFill>
                <a:schemeClr val="dk1"/>
              </a:solidFill>
              <a:highlight>
                <a:srgbClr val="FFFF00"/>
              </a:highlight>
              <a:latin typeface="Open Sans"/>
              <a:ea typeface="Open Sans"/>
              <a:cs typeface="Open Sans"/>
              <a:sym typeface="Open Sans"/>
            </a:endParaRPr>
          </a:p>
          <a:p>
            <a:pPr indent="-298450" lvl="0" marL="914400" rtl="0" algn="l">
              <a:lnSpc>
                <a:spcPct val="115000"/>
              </a:lnSpc>
              <a:spcBef>
                <a:spcPts val="1600"/>
              </a:spcBef>
              <a:spcAft>
                <a:spcPts val="0"/>
              </a:spcAft>
              <a:buClr>
                <a:srgbClr val="FF0000"/>
              </a:buClr>
              <a:buSzPts val="1100"/>
              <a:buFont typeface="Open Sans"/>
              <a:buChar char="●"/>
            </a:pPr>
            <a:r>
              <a:rPr lang="en">
                <a:solidFill>
                  <a:schemeClr val="dk1"/>
                </a:solidFill>
                <a:highlight>
                  <a:srgbClr val="FFFFFF"/>
                </a:highlight>
                <a:latin typeface="Open Sans"/>
                <a:ea typeface="Open Sans"/>
                <a:cs typeface="Open Sans"/>
                <a:sym typeface="Open Sans"/>
              </a:rPr>
              <a:t>Consistency across the business for marketing messages and lead definition.</a:t>
            </a:r>
            <a:endParaRPr>
              <a:solidFill>
                <a:schemeClr val="dk1"/>
              </a:solidFill>
              <a:highlight>
                <a:srgbClr val="FFFFFF"/>
              </a:highlight>
              <a:latin typeface="Open Sans"/>
              <a:ea typeface="Open Sans"/>
              <a:cs typeface="Open Sans"/>
              <a:sym typeface="Open Sans"/>
            </a:endParaRPr>
          </a:p>
          <a:p>
            <a:pPr indent="-298450" lvl="0" marL="914400" rtl="0" algn="l">
              <a:lnSpc>
                <a:spcPct val="115000"/>
              </a:lnSpc>
              <a:spcBef>
                <a:spcPts val="0"/>
              </a:spcBef>
              <a:spcAft>
                <a:spcPts val="0"/>
              </a:spcAft>
              <a:buClr>
                <a:srgbClr val="FF0000"/>
              </a:buClr>
              <a:buSzPts val="1100"/>
              <a:buFont typeface="Open Sans"/>
              <a:buChar char="●"/>
            </a:pPr>
            <a:r>
              <a:rPr lang="en">
                <a:solidFill>
                  <a:schemeClr val="dk1"/>
                </a:solidFill>
                <a:highlight>
                  <a:srgbClr val="FFFFFF"/>
                </a:highlight>
                <a:latin typeface="Open Sans"/>
                <a:ea typeface="Open Sans"/>
                <a:cs typeface="Open Sans"/>
                <a:sym typeface="Open Sans"/>
              </a:rPr>
              <a:t>Better organizational understanding of your customer’s needs, wants and desires.</a:t>
            </a:r>
            <a:endParaRPr>
              <a:solidFill>
                <a:schemeClr val="dk1"/>
              </a:solidFill>
              <a:highlight>
                <a:srgbClr val="FFFFFF"/>
              </a:highlight>
              <a:latin typeface="Open Sans"/>
              <a:ea typeface="Open Sans"/>
              <a:cs typeface="Open Sans"/>
              <a:sym typeface="Open Sans"/>
            </a:endParaRPr>
          </a:p>
          <a:p>
            <a:pPr indent="-298450" lvl="0" marL="914400" rtl="0" algn="l">
              <a:lnSpc>
                <a:spcPct val="115000"/>
              </a:lnSpc>
              <a:spcBef>
                <a:spcPts val="0"/>
              </a:spcBef>
              <a:spcAft>
                <a:spcPts val="0"/>
              </a:spcAft>
              <a:buClr>
                <a:srgbClr val="FF0000"/>
              </a:buClr>
              <a:buSzPts val="1100"/>
              <a:buFont typeface="Open Sans"/>
              <a:buChar char="●"/>
            </a:pPr>
            <a:r>
              <a:rPr lang="en">
                <a:solidFill>
                  <a:schemeClr val="dk1"/>
                </a:solidFill>
                <a:highlight>
                  <a:srgbClr val="FFFFFF"/>
                </a:highlight>
                <a:latin typeface="Open Sans"/>
                <a:ea typeface="Open Sans"/>
                <a:cs typeface="Open Sans"/>
                <a:sym typeface="Open Sans"/>
              </a:rPr>
              <a:t>Understanding where your customers are spending their time will enable better targeting of content and promotion opportunities.</a:t>
            </a:r>
            <a:endParaRPr>
              <a:solidFill>
                <a:schemeClr val="dk1"/>
              </a:solidFill>
              <a:highlight>
                <a:srgbClr val="FFFFFF"/>
              </a:highlight>
              <a:latin typeface="Open Sans"/>
              <a:ea typeface="Open Sans"/>
              <a:cs typeface="Open Sans"/>
              <a:sym typeface="Open Sans"/>
            </a:endParaRPr>
          </a:p>
          <a:p>
            <a:pPr indent="-298450" lvl="0" marL="914400" rtl="0" algn="l">
              <a:lnSpc>
                <a:spcPct val="115000"/>
              </a:lnSpc>
              <a:spcBef>
                <a:spcPts val="0"/>
              </a:spcBef>
              <a:spcAft>
                <a:spcPts val="0"/>
              </a:spcAft>
              <a:buClr>
                <a:srgbClr val="FF0000"/>
              </a:buClr>
              <a:buSzPts val="1100"/>
              <a:buFont typeface="Open Sans"/>
              <a:buChar char="●"/>
            </a:pPr>
            <a:r>
              <a:rPr lang="en">
                <a:solidFill>
                  <a:schemeClr val="dk1"/>
                </a:solidFill>
                <a:highlight>
                  <a:srgbClr val="FFFFFF"/>
                </a:highlight>
                <a:latin typeface="Open Sans"/>
                <a:ea typeface="Open Sans"/>
                <a:cs typeface="Open Sans"/>
                <a:sym typeface="Open Sans"/>
              </a:rPr>
              <a:t>Better quality sales leads and lead nurturing programs for different personas.</a:t>
            </a:r>
            <a:endParaRPr>
              <a:solidFill>
                <a:schemeClr val="dk1"/>
              </a:solidFill>
              <a:highlight>
                <a:srgbClr val="FFFFFF"/>
              </a:highlight>
              <a:latin typeface="Open Sans"/>
              <a:ea typeface="Open Sans"/>
              <a:cs typeface="Open Sans"/>
              <a:sym typeface="Open Sans"/>
            </a:endParaRPr>
          </a:p>
          <a:p>
            <a:pPr indent="-298450" lvl="0" marL="914400" rtl="0" algn="l">
              <a:lnSpc>
                <a:spcPct val="115000"/>
              </a:lnSpc>
              <a:spcBef>
                <a:spcPts val="0"/>
              </a:spcBef>
              <a:spcAft>
                <a:spcPts val="0"/>
              </a:spcAft>
              <a:buClr>
                <a:srgbClr val="FF0000"/>
              </a:buClr>
              <a:buSzPts val="1100"/>
              <a:buFont typeface="Open Sans"/>
              <a:buChar char="●"/>
            </a:pPr>
            <a:r>
              <a:rPr lang="en">
                <a:solidFill>
                  <a:schemeClr val="dk1"/>
                </a:solidFill>
                <a:highlight>
                  <a:srgbClr val="FFFFFF"/>
                </a:highlight>
                <a:latin typeface="Open Sans"/>
                <a:ea typeface="Open Sans"/>
                <a:cs typeface="Open Sans"/>
                <a:sym typeface="Open Sans"/>
              </a:rPr>
              <a:t>More targeted analytics as you can discover which types of personas make better customers.</a:t>
            </a:r>
            <a:endParaRPr>
              <a:solidFill>
                <a:schemeClr val="dk1"/>
              </a:solidFill>
              <a:highlight>
                <a:srgbClr val="FFFFFF"/>
              </a:highlight>
              <a:latin typeface="Open Sans"/>
              <a:ea typeface="Open Sans"/>
              <a:cs typeface="Open Sans"/>
              <a:sym typeface="Open Sans"/>
            </a:endParaRPr>
          </a:p>
          <a:p>
            <a:pPr indent="-298450" lvl="1" marL="914400" rtl="0" algn="l">
              <a:lnSpc>
                <a:spcPct val="115000"/>
              </a:lnSpc>
              <a:spcBef>
                <a:spcPts val="0"/>
              </a:spcBef>
              <a:spcAft>
                <a:spcPts val="0"/>
              </a:spcAft>
              <a:buClr>
                <a:schemeClr val="dk1"/>
              </a:buClr>
              <a:buSzPts val="1100"/>
              <a:buFont typeface="Open Sans"/>
              <a:buAutoNum type="alphaLcPeriod"/>
            </a:pPr>
            <a:r>
              <a:rPr lang="en">
                <a:solidFill>
                  <a:schemeClr val="dk1"/>
                </a:solidFill>
                <a:highlight>
                  <a:srgbClr val="FFFF00"/>
                </a:highlight>
                <a:latin typeface="Open Sans"/>
                <a:ea typeface="Open Sans"/>
                <a:cs typeface="Open Sans"/>
                <a:sym typeface="Open Sans"/>
              </a:rPr>
              <a:t>How to make them?</a:t>
            </a:r>
            <a:r>
              <a:rPr lang="en">
                <a:solidFill>
                  <a:schemeClr val="dk1"/>
                </a:solidFill>
                <a:highlight>
                  <a:srgbClr val="FFFFFF"/>
                </a:highlight>
                <a:latin typeface="Open Sans"/>
                <a:ea typeface="Open Sans"/>
                <a:cs typeface="Open Sans"/>
                <a:sym typeface="Open Sans"/>
              </a:rPr>
              <a:t> You can find examples by simply Googling the persona you are looking for. If you are a fitness company look type in “marketing persona for people into fitness.”</a:t>
            </a:r>
            <a:endParaRPr>
              <a:solidFill>
                <a:schemeClr val="dk1"/>
              </a:solidFill>
              <a:highlight>
                <a:srgbClr val="FFFFFF"/>
              </a:highlight>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7762c9f9f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7762c9f9f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lnSpc>
                <a:spcPct val="115000"/>
              </a:lnSpc>
              <a:spcBef>
                <a:spcPts val="0"/>
              </a:spcBef>
              <a:spcAft>
                <a:spcPts val="0"/>
              </a:spcAft>
              <a:buClr>
                <a:schemeClr val="dk1"/>
              </a:buClr>
              <a:buSzPts val="1100"/>
              <a:buFont typeface="Open Sans"/>
              <a:buAutoNum type="alphaLcPeriod"/>
            </a:pPr>
            <a:r>
              <a:rPr lang="en">
                <a:solidFill>
                  <a:schemeClr val="dk1"/>
                </a:solidFill>
                <a:highlight>
                  <a:srgbClr val="FFFF00"/>
                </a:highlight>
              </a:rPr>
              <a:t>Your brand represents your values, trust, products, services, culture, innovation and more. 2020 design trends have changed. </a:t>
            </a:r>
            <a:endParaRPr>
              <a:solidFill>
                <a:schemeClr val="dk1"/>
              </a:solidFill>
              <a:highlight>
                <a:srgbClr val="FFFF00"/>
              </a:highlight>
            </a:endParaRPr>
          </a:p>
          <a:p>
            <a:pPr indent="-298450" lvl="1" marL="914400" rtl="0" algn="l">
              <a:lnSpc>
                <a:spcPct val="115000"/>
              </a:lnSpc>
              <a:spcBef>
                <a:spcPts val="0"/>
              </a:spcBef>
              <a:spcAft>
                <a:spcPts val="0"/>
              </a:spcAft>
              <a:buClr>
                <a:schemeClr val="dk1"/>
              </a:buClr>
              <a:buSzPts val="1100"/>
              <a:buAutoNum type="alphaLcPeriod"/>
            </a:pPr>
            <a:r>
              <a:rPr b="1" lang="en">
                <a:solidFill>
                  <a:schemeClr val="dk1"/>
                </a:solidFill>
                <a:highlight>
                  <a:srgbClr val="FFFF00"/>
                </a:highlight>
              </a:rPr>
              <a:t>Editorial Calendar</a:t>
            </a:r>
            <a:r>
              <a:rPr lang="en">
                <a:solidFill>
                  <a:schemeClr val="dk1"/>
                </a:solidFill>
              </a:rPr>
              <a:t> - Create an editorial calendar that has all of your marketing plans, social media posts and email marketing campaigns to stay organized and on task. Use NationalDayCalendar, Original Assets, Key Messages, Show Behind-The-Scenes Shots</a:t>
            </a:r>
            <a:endParaRPr>
              <a:solidFill>
                <a:schemeClr val="dk1"/>
              </a:solidFill>
            </a:endParaRPr>
          </a:p>
          <a:p>
            <a:pPr indent="0" lvl="0" marL="0" rtl="0" algn="l">
              <a:lnSpc>
                <a:spcPct val="115000"/>
              </a:lnSpc>
              <a:spcBef>
                <a:spcPts val="0"/>
              </a:spcBef>
              <a:spcAft>
                <a:spcPts val="0"/>
              </a:spcAft>
              <a:buNone/>
            </a:pPr>
            <a:r>
              <a:rPr lang="en">
                <a:solidFill>
                  <a:schemeClr val="dk1"/>
                </a:solidFill>
                <a:highlight>
                  <a:srgbClr val="FFFF00"/>
                </a:highlight>
              </a:rPr>
              <a:t>E. Social Media </a:t>
            </a:r>
            <a:r>
              <a:rPr lang="en">
                <a:solidFill>
                  <a:schemeClr val="dk1"/>
                </a:solidFill>
              </a:rPr>
              <a:t>- Maintain a cohesive look on all social media channels while staying on trend with the latest fonts, colors and designs.</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7762c9f9f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7762c9f9f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9" name="Google Shape;119;p2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6" name="Google Shape;126;p2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3" name="Google Shape;133;p2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0" name="Google Shape;140;p2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7" name="Google Shape;147;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4" name="Google Shape;154;p27"/>
          <p:cNvPicPr preferRelativeResize="0"/>
          <p:nvPr/>
        </p:nvPicPr>
        <p:blipFill>
          <a:blip r:embed="rId3">
            <a:alphaModFix/>
          </a:blip>
          <a:stretch>
            <a:fillRect/>
          </a:stretch>
        </p:blipFill>
        <p:spPr>
          <a:xfrm>
            <a:off x="121500" y="0"/>
            <a:ext cx="8923501"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3" name="Google Shape;63;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0" name="Google Shape;70;p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7" name="Google Shape;77;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4" name="Google Shape;84;p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1" name="Google Shape;91;p1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8" name="Google Shape;98;p1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5" name="Google Shape;105;p2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2" name="Google Shape;112;p21"/>
          <p:cNvPicPr preferRelativeResize="0"/>
          <p:nvPr/>
        </p:nvPicPr>
        <p:blipFill>
          <a:blip r:embed="rId3">
            <a:alphaModFix/>
          </a:blip>
          <a:stretch>
            <a:fillRect/>
          </a:stretch>
        </p:blipFill>
        <p:spPr>
          <a:xfrm>
            <a:off x="137948" y="0"/>
            <a:ext cx="8868103"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